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98" r:id="rId1"/>
  </p:sldMasterIdLst>
  <p:notesMasterIdLst>
    <p:notesMasterId r:id="rId19"/>
  </p:notesMasterIdLst>
  <p:handoutMasterIdLst>
    <p:handoutMasterId r:id="rId20"/>
  </p:handoutMasterIdLst>
  <p:sldIdLst>
    <p:sldId id="334" r:id="rId2"/>
    <p:sldId id="315" r:id="rId3"/>
    <p:sldId id="336" r:id="rId4"/>
    <p:sldId id="321" r:id="rId5"/>
    <p:sldId id="289" r:id="rId6"/>
    <p:sldId id="317" r:id="rId7"/>
    <p:sldId id="318" r:id="rId8"/>
    <p:sldId id="337" r:id="rId9"/>
    <p:sldId id="338" r:id="rId10"/>
    <p:sldId id="320" r:id="rId11"/>
    <p:sldId id="333" r:id="rId12"/>
    <p:sldId id="335" r:id="rId13"/>
    <p:sldId id="339" r:id="rId14"/>
    <p:sldId id="340" r:id="rId15"/>
    <p:sldId id="341" r:id="rId16"/>
    <p:sldId id="313" r:id="rId17"/>
    <p:sldId id="342" r:id="rId18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21"/>
    </p:embeddedFont>
  </p:embeddedFontLst>
  <p:defaultTextStyle>
    <a:defPPr>
      <a:defRPr lang="it-IT"/>
    </a:defPPr>
    <a:lvl1pPr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2"/>
      </a:buClr>
      <a:buSzPct val="70000"/>
      <a:buFont typeface="Wingdings" pitchFamily="2" charset="2"/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CC99"/>
    <a:srgbClr val="000099"/>
    <a:srgbClr val="66CCFF"/>
    <a:srgbClr val="00FF00"/>
    <a:srgbClr val="9933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828" autoAdjust="0"/>
  </p:normalViewPr>
  <p:slideViewPr>
    <p:cSldViewPr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263DEED1-174E-4B22-A933-0C57F7BD8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639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8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AE6FDD59-645E-4CC6-B7F1-6C24C4717A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4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2638" y="739775"/>
            <a:ext cx="7656512" cy="5089525"/>
          </a:xfrm>
          <a:prstGeom prst="roundRect">
            <a:avLst>
              <a:gd name="adj" fmla="val 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882650" y="835025"/>
            <a:ext cx="7435850" cy="48974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743075" y="3387725"/>
            <a:ext cx="5641975" cy="20145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88900">
            <a:solidFill>
              <a:srgbClr val="0099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63638" y="904875"/>
            <a:ext cx="6850062" cy="1997075"/>
          </a:xfrm>
        </p:spPr>
        <p:txBody>
          <a:bodyPr anchor="ctr" anchorCtr="1"/>
          <a:lstStyle>
            <a:lvl1pPr algn="ctr">
              <a:defRPr sz="3500" i="1">
                <a:solidFill>
                  <a:srgbClr val="000099"/>
                </a:solidFill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06600" y="3571875"/>
            <a:ext cx="5013672" cy="1677988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it-IT" noProof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6460394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917100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16007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51875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8707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9068646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886837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91679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3353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934233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915726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039255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04604"/>
      </p:ext>
    </p:extLst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grpSp>
        <p:nvGrpSpPr>
          <p:cNvPr id="1028" name="Group 7"/>
          <p:cNvGrpSpPr>
            <a:grpSpLocks/>
          </p:cNvGrpSpPr>
          <p:nvPr/>
        </p:nvGrpSpPr>
        <p:grpSpPr bwMode="auto">
          <a:xfrm>
            <a:off x="168275" y="228600"/>
            <a:ext cx="8823325" cy="6440488"/>
            <a:chOff x="106" y="144"/>
            <a:chExt cx="5558" cy="3840"/>
          </a:xfrm>
        </p:grpSpPr>
        <p:sp>
          <p:nvSpPr>
            <p:cNvPr id="1029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3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defRPr sz="23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it-IT" sz="2400">
                <a:latin typeface="Times New Roman" pitchFamily="18" charset="0"/>
              </a:endParaRPr>
            </a:p>
          </p:txBody>
        </p:sp>
        <p:sp>
          <p:nvSpPr>
            <p:cNvPr id="1030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4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</p:sldLayoutIdLst>
  <p:transition>
    <p:dissolve/>
    <p:sndAc>
      <p:stSnd>
        <p:snd r:embed="rId15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009999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73E5C-5265-8CF4-C2C5-17821E009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6B4F992-4E3B-EB46-AF14-D02CCDDE8F57}"/>
              </a:ext>
            </a:extLst>
          </p:cNvPr>
          <p:cNvSpPr txBox="1"/>
          <p:nvPr/>
        </p:nvSpPr>
        <p:spPr>
          <a:xfrm>
            <a:off x="237775" y="1700808"/>
            <a:ext cx="8668450" cy="280076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000099"/>
                </a:solidFill>
                <a:latin typeface="Arial (Corpo)"/>
              </a:rPr>
              <a:t>Olimpiadi scolastiche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Si vogliono raccogliere e organizzare le informazioni relative ai risultati nelle diverse olimpiadi scolastiche (matematica, fisica, informatica, ecc.) svolte dagli studenti della scuola nel corso dei diversi anni.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Per ogni olimpiade a cui partecipa uno studente, gli sarà assegnato un punteggio ed una posizione. Grazie ai dati raccolti nel database sarà possibile estrapolare l'informazione del vincitore di ogni gara. </a:t>
            </a:r>
          </a:p>
          <a:p>
            <a:r>
              <a:rPr lang="it-IT" sz="2000" kern="100" dirty="0">
                <a:latin typeface="Arial (Corpo)"/>
                <a:ea typeface="Calibri" panose="020F0502020204030204" pitchFamily="34" charset="0"/>
                <a:cs typeface="Calibri" panose="020F0502020204030204" pitchFamily="34" charset="0"/>
              </a:rPr>
              <a:t>Viene anche richiesto di poter stilare una classifica per singola classe.</a:t>
            </a:r>
            <a:endParaRPr lang="it-IT" sz="2000" kern="100" dirty="0">
              <a:effectLst/>
              <a:latin typeface="Arial (Corpo)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9817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2D64-6D49-8758-B3E9-A7B1209D5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4939031C-A05A-22CC-ECF5-6D97269D03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1" i="0" dirty="0">
                <a:solidFill>
                  <a:srgbClr val="CC0000"/>
                </a:solidFill>
                <a:effectLst/>
              </a:rPr>
              <a:t>Le relazioni</a:t>
            </a:r>
          </a:p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Possiamo individuare dal testo </a:t>
            </a:r>
            <a:r>
              <a:rPr lang="it-IT" sz="3200" dirty="0">
                <a:solidFill>
                  <a:srgbClr val="000000"/>
                </a:solidFill>
                <a:highlight>
                  <a:srgbClr val="FFFF00"/>
                </a:highlight>
              </a:rPr>
              <a:t>cinque</a:t>
            </a:r>
            <a:r>
              <a:rPr lang="it-IT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relazioni tra le entità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600" b="0" i="0" dirty="0">
                <a:solidFill>
                  <a:srgbClr val="000000"/>
                </a:solidFill>
                <a:effectLst/>
              </a:rPr>
            </a:br>
            <a:br>
              <a:rPr lang="it-IT" sz="3200" dirty="0"/>
            </a:b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EDE403-1E5B-6FA6-172F-FC979F5F3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4965127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studente – posizione olimpiade: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1163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1 </a:t>
            </a:r>
          </a:p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(Ogni anno scolastico uno studente può rifare la gara, perciò N-1)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13E4170-7DBB-64C7-CA11-23C92E569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376" y="3078369"/>
            <a:ext cx="7497221" cy="16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9187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studente – classe: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FCA4C5A-2A25-B2D5-5A1A-6AE6CFB1B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47" y="2859085"/>
            <a:ext cx="7563906" cy="168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13563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posizione olimpiade – classe: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1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744A2BA-C0A7-3CA2-855A-61DC95693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48025"/>
            <a:ext cx="7687748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4305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posizione olimpiade – olimpiade: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27584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una relazione N – </a:t>
            </a:r>
            <a:r>
              <a:rPr lang="it-IT" sz="2400" dirty="0">
                <a:solidFill>
                  <a:srgbClr val="000000"/>
                </a:solidFill>
              </a:rPr>
              <a:t>1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6517EBB-13D6-5B61-41E0-90E974006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38" y="3203567"/>
            <a:ext cx="7754432" cy="144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33189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6CDC-52FB-D2F4-D05B-6B1AC3F3C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955A8A7-DD81-9400-3504-F86F4300E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963CA9-ADC0-169B-2744-5AE2ABAEBEFC}"/>
              </a:ext>
            </a:extLst>
          </p:cNvPr>
          <p:cNvSpPr txBox="1"/>
          <p:nvPr/>
        </p:nvSpPr>
        <p:spPr>
          <a:xfrm>
            <a:off x="611560" y="1988840"/>
            <a:ext cx="7488832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3600" b="1" i="0" dirty="0">
                <a:solidFill>
                  <a:srgbClr val="CC0000"/>
                </a:solidFill>
                <a:effectLst/>
              </a:rPr>
              <a:t>Relazione olimpiade – tipo olimpiade:</a:t>
            </a:r>
            <a:endParaRPr lang="it-IT" sz="3600" b="0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AFBE98-0FEA-186E-6A8A-8AFF753EF51E}"/>
              </a:ext>
            </a:extLst>
          </p:cNvPr>
          <p:cNvSpPr txBox="1"/>
          <p:nvPr/>
        </p:nvSpPr>
        <p:spPr>
          <a:xfrm>
            <a:off x="899592" y="4797152"/>
            <a:ext cx="777686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0" i="0" dirty="0">
                <a:solidFill>
                  <a:srgbClr val="000000"/>
                </a:solidFill>
                <a:effectLst/>
              </a:rPr>
              <a:t>- </a:t>
            </a:r>
            <a:r>
              <a:rPr lang="it-IT" sz="2400" dirty="0">
                <a:solidFill>
                  <a:srgbClr val="000000"/>
                </a:solidFill>
              </a:rPr>
              <a:t>È 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una relazione </a:t>
            </a:r>
            <a:r>
              <a:rPr lang="it-IT" sz="2400" dirty="0">
                <a:solidFill>
                  <a:srgbClr val="000000"/>
                </a:solidFill>
              </a:rPr>
              <a:t>1</a:t>
            </a:r>
            <a:r>
              <a:rPr lang="it-IT" sz="2400" b="0" i="0" dirty="0">
                <a:solidFill>
                  <a:srgbClr val="000000"/>
                </a:solidFill>
                <a:effectLst/>
              </a:rPr>
              <a:t> – </a:t>
            </a:r>
            <a:r>
              <a:rPr lang="it-IT" sz="2400" dirty="0">
                <a:solidFill>
                  <a:srgbClr val="000000"/>
                </a:solidFill>
              </a:rPr>
              <a:t>N</a:t>
            </a:r>
            <a:endParaRPr lang="it-IT" sz="24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7F07AF3-BEC5-150B-8307-FC48B1757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21" y="3203567"/>
            <a:ext cx="7763958" cy="13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0066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Un esempio completo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grezzo: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01851AD-C92B-2F50-A0A2-B2B44B419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844824"/>
            <a:ext cx="6278075" cy="456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8045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989E3-57F6-8CB0-5CF9-B699D6839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34FD5E2-1960-D00F-B3A3-F8575B58DF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496" y="333375"/>
            <a:ext cx="8784976" cy="575345"/>
          </a:xfrm>
        </p:spPr>
        <p:txBody>
          <a:bodyPr/>
          <a:lstStyle/>
          <a:p>
            <a:r>
              <a:rPr lang="it-IT" b="1" dirty="0"/>
              <a:t>Effettuiamo il raffinamento</a:t>
            </a:r>
            <a:endParaRPr lang="it-IT" alt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89B65-79BE-53DB-16AC-B527FC27C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5345"/>
          </a:xfrm>
        </p:spPr>
        <p:txBody>
          <a:bodyPr/>
          <a:lstStyle/>
          <a:p>
            <a:r>
              <a:rPr lang="it-IT" dirty="0"/>
              <a:t>Schema E-R finale: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9E62761-0E80-0722-58BF-DE767BF74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08" y="1979986"/>
            <a:ext cx="8028384" cy="451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3500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A6925E-F0B4-89EE-5FCE-7C415B9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è richiesto?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4C8A20-303A-7E51-4C11-5A7CBB4B4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05000"/>
            <a:ext cx="8058472" cy="4619625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it-IT" sz="3200" dirty="0">
                <a:solidFill>
                  <a:srgbClr val="FF0000"/>
                </a:solidFill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it-IT" sz="3200" dirty="0">
                <a:solidFill>
                  <a:srgbClr val="FF0000"/>
                </a:solidFill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chema concettuale</a:t>
            </a:r>
            <a:endParaRPr lang="it-IT" sz="2800" dirty="0">
              <a:solidFill>
                <a:srgbClr val="FF0000"/>
              </a:solidFill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glossario dei termini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individuazione delle entità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definizione delle relazioni 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ristrutturazione dello schema ER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analisi delle ridondanze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eliminazione delle gerarchie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it-IT" sz="2400" dirty="0">
                <a:effectLst/>
                <a:latin typeface="Arial (Corpo)"/>
                <a:ea typeface="Calibri" panose="020F0502020204030204" pitchFamily="34" charset="0"/>
                <a:cs typeface="Times New Roman" panose="02020603050405020304" pitchFamily="18" charset="0"/>
              </a:rPr>
              <a:t>partizionamento/accorpamento entità/relazioni</a:t>
            </a:r>
            <a:endParaRPr lang="it-IT" sz="2000" dirty="0">
              <a:effectLst/>
              <a:latin typeface="Arial (Corpo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>
              <a:latin typeface="Arial (Corpo)"/>
            </a:endParaRPr>
          </a:p>
        </p:txBody>
      </p:sp>
    </p:spTree>
    <p:extLst>
      <p:ext uri="{BB962C8B-B14F-4D97-AF65-F5344CB8AC3E}">
        <p14:creationId xmlns:p14="http://schemas.microsoft.com/office/powerpoint/2010/main" val="3520812030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2CC858-3F4C-1ACA-54D1-630D04AA7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Glossario dei termini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D8FF396-43C2-D1D3-B644-BBE525347E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826368"/>
              </p:ext>
            </p:extLst>
          </p:nvPr>
        </p:nvGraphicFramePr>
        <p:xfrm>
          <a:off x="762000" y="1916832"/>
          <a:ext cx="7696200" cy="2735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231587803"/>
                    </a:ext>
                  </a:extLst>
                </a:gridCol>
                <a:gridCol w="2390006">
                  <a:extLst>
                    <a:ext uri="{9D8B030D-6E8A-4147-A177-3AD203B41FA5}">
                      <a16:colId xmlns:a16="http://schemas.microsoft.com/office/drawing/2014/main" val="2596036977"/>
                    </a:ext>
                  </a:extLst>
                </a:gridCol>
                <a:gridCol w="1458094">
                  <a:extLst>
                    <a:ext uri="{9D8B030D-6E8A-4147-A177-3AD203B41FA5}">
                      <a16:colId xmlns:a16="http://schemas.microsoft.com/office/drawing/2014/main" val="938004406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764982783"/>
                    </a:ext>
                  </a:extLst>
                </a:gridCol>
              </a:tblGrid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Termine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Descrizione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Sinonimo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Legame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926259"/>
                  </a:ext>
                </a:extLst>
              </a:tr>
              <a:tr h="704638">
                <a:tc>
                  <a:txBody>
                    <a:bodyPr/>
                    <a:lstStyle/>
                    <a:p>
                      <a:r>
                        <a:rPr lang="it-IT" dirty="0"/>
                        <a:t>Studente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Olimpiade</a:t>
                      </a:r>
                    </a:p>
                    <a:p>
                      <a:r>
                        <a:rPr lang="it-IT" dirty="0"/>
                        <a:t>Classe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47986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Classe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Studente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49026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/>
                        <a:t>Olimpiade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Punteggio e posizione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Studente</a:t>
                      </a:r>
                    </a:p>
                    <a:p>
                      <a:r>
                        <a:rPr lang="it-IT" dirty="0" err="1"/>
                        <a:t>Tipo_Olimpiade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257125"/>
                  </a:ext>
                </a:extLst>
              </a:tr>
              <a:tr h="375482">
                <a:tc>
                  <a:txBody>
                    <a:bodyPr/>
                    <a:lstStyle/>
                    <a:p>
                      <a:r>
                        <a:rPr lang="it-IT" dirty="0" err="1"/>
                        <a:t>Tipo_olimpiade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Matematica, fisica, informatica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Olimpiade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310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670528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6B010-4058-557C-22E2-E12F6FA72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DEF23433-EC68-81DC-E9DF-92F03B3B67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905000"/>
            <a:ext cx="8641655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3200" b="0" i="0" dirty="0">
                <a:solidFill>
                  <a:srgbClr val="000000"/>
                </a:solidFill>
                <a:effectLst/>
              </a:rPr>
              <a:t>Dal testo possiamo individuare le seguenti </a:t>
            </a:r>
            <a:r>
              <a:rPr lang="it-IT" sz="3200" b="0" i="0" dirty="0">
                <a:solidFill>
                  <a:srgbClr val="FF0000"/>
                </a:solidFill>
                <a:effectLst/>
              </a:rPr>
              <a:t>entità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solidFill>
                  <a:srgbClr val="FF0000"/>
                </a:solidFill>
                <a:effectLst/>
              </a:rPr>
              <a:t>	</a:t>
            </a:r>
            <a:r>
              <a:rPr lang="it-IT" sz="3200" b="0" i="0" dirty="0">
                <a:effectLst/>
              </a:rPr>
              <a:t>- Studente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Classe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b="0" i="0" dirty="0">
                <a:effectLst/>
              </a:rPr>
              <a:t>	- Olimpiade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3200" dirty="0"/>
              <a:t>	- Posizione Olimpiade</a:t>
            </a:r>
            <a:br>
              <a:rPr lang="it-IT" sz="3200" b="0" i="0" dirty="0">
                <a:effectLst/>
              </a:rPr>
            </a:br>
            <a:endParaRPr lang="it-IT" sz="3200" b="0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br>
              <a:rPr lang="it-IT" sz="1400" dirty="0"/>
            </a:br>
            <a:br>
              <a:rPr lang="it-IT" sz="1500" dirty="0"/>
            </a:br>
            <a:br>
              <a:rPr lang="it-IT" sz="15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10742E1-8CA7-0361-D068-DFEB45143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918570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ADF1-6446-7A20-187F-23A67604E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0A3FBF3-2C24-A495-2977-17FBC27DF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301" y="2348880"/>
            <a:ext cx="5706271" cy="3124636"/>
          </a:xfrm>
          <a:prstGeom prst="rect">
            <a:avLst/>
          </a:prstGeom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D7730FED-B149-D7BC-D98B-9352ACCDE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dirty="0">
                <a:solidFill>
                  <a:srgbClr val="CC0000"/>
                </a:solidFill>
              </a:rPr>
              <a:t> </a:t>
            </a:r>
            <a:r>
              <a:rPr lang="it-IT" sz="2800" dirty="0"/>
              <a:t>Studente</a:t>
            </a:r>
          </a:p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	</a:t>
            </a:r>
            <a:r>
              <a:rPr lang="it-IT" sz="2800" b="1" i="0" dirty="0">
                <a:effectLst/>
              </a:rPr>
              <a:t>-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 </a:t>
            </a:r>
            <a:r>
              <a:rPr lang="it-IT" sz="2800" b="1" i="0" dirty="0" err="1">
                <a:effectLst/>
              </a:rPr>
              <a:t>ID_Studente</a:t>
            </a:r>
            <a:endParaRPr lang="it-IT" sz="2800" b="1" i="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Cognome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i="0" dirty="0">
                <a:effectLst/>
              </a:rPr>
              <a:t>	- </a:t>
            </a:r>
            <a:r>
              <a:rPr lang="it-IT" sz="2800" b="1" dirty="0"/>
              <a:t>E</a:t>
            </a:r>
            <a:r>
              <a:rPr lang="it-IT" sz="2800" b="1" i="0" dirty="0">
                <a:effectLst/>
              </a:rPr>
              <a:t>t</a:t>
            </a:r>
            <a:r>
              <a:rPr lang="it-IT" sz="2800" b="1" dirty="0"/>
              <a:t>à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04BB39-392F-BEB4-8093-917A74BB0E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5305064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E00CB-6C1B-C62C-EE67-3F4E5A85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4385B95-CD0B-E701-A7D7-D24A8C23B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068960"/>
            <a:ext cx="4392488" cy="2233128"/>
          </a:xfrm>
          <a:prstGeom prst="rect">
            <a:avLst/>
          </a:prstGeom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D1EDB0D2-1551-8419-446F-01319BECA5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 </a:t>
            </a:r>
            <a:r>
              <a:rPr lang="it-IT" sz="2800" b="1" i="0" dirty="0">
                <a:effectLst/>
              </a:rPr>
              <a:t>Classe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  <a:endParaRPr lang="it-IT" sz="2300" b="1" dirty="0">
              <a:solidFill>
                <a:srgbClr val="CC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	</a:t>
            </a:r>
            <a:r>
              <a:rPr lang="it-IT" sz="2800" b="1" dirty="0"/>
              <a:t>- </a:t>
            </a:r>
            <a:r>
              <a:rPr lang="it-IT" sz="2800" b="1" dirty="0" err="1"/>
              <a:t>ID_Classe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Nome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Numero studenti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Aula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Anno Scolastico</a:t>
            </a:r>
            <a:br>
              <a:rPr lang="it-IT" sz="2000" dirty="0"/>
            </a:br>
            <a:endParaRPr lang="it-IT" altLang="it-IT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29E4B53-341B-011A-81EB-50982F8B39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43332095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Olimpiade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ID_Olimpiade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Data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1CDED4D-0D0D-43DF-35B7-624B4B902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861048"/>
            <a:ext cx="5184576" cy="237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87406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Tipo Olimpiade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ID_Tipo_Olimpiade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Descrizione</a:t>
            </a:r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0132B05-1FA4-3CE6-D919-6882B21E3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922390"/>
            <a:ext cx="6563641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78042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D4F92-E717-8238-1806-D06FCDB8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6A9E1B30-C2A9-9D54-684E-95A2CB07A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905000"/>
            <a:ext cx="8713787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 i="0" dirty="0">
                <a:solidFill>
                  <a:srgbClr val="CC0000"/>
                </a:solidFill>
                <a:effectLst/>
              </a:rPr>
              <a:t>L</a:t>
            </a:r>
            <a:r>
              <a:rPr lang="it-IT" sz="2800" b="0" i="0" dirty="0">
                <a:solidFill>
                  <a:srgbClr val="D81E00"/>
                </a:solidFill>
                <a:effectLst/>
              </a:rPr>
              <a:t>’</a:t>
            </a:r>
            <a:r>
              <a:rPr lang="it-IT" sz="2800" b="1" i="0" dirty="0">
                <a:solidFill>
                  <a:srgbClr val="CC0000"/>
                </a:solidFill>
                <a:effectLst/>
              </a:rPr>
              <a:t>entità</a:t>
            </a: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Posizione Olimpiade</a:t>
            </a:r>
          </a:p>
          <a:p>
            <a:pPr>
              <a:lnSpc>
                <a:spcPct val="90000"/>
              </a:lnSpc>
            </a:pPr>
            <a:r>
              <a:rPr lang="it-IT" sz="2800" b="1" dirty="0">
                <a:solidFill>
                  <a:srgbClr val="CC0000"/>
                </a:solidFill>
              </a:rPr>
              <a:t>Attributi: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>
                <a:solidFill>
                  <a:srgbClr val="CC0000"/>
                </a:solidFill>
              </a:rPr>
              <a:t> </a:t>
            </a:r>
            <a:r>
              <a:rPr lang="it-IT" sz="2800" b="1" dirty="0"/>
              <a:t>	- </a:t>
            </a:r>
            <a:r>
              <a:rPr lang="it-IT" sz="2800" b="1" dirty="0" err="1"/>
              <a:t>ID_Olimpiade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ID_Studente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	- </a:t>
            </a:r>
            <a:r>
              <a:rPr lang="it-IT" sz="2800" b="1" dirty="0" err="1"/>
              <a:t>ID_Classe</a:t>
            </a:r>
            <a:endParaRPr lang="it-IT" sz="2800" b="1" dirty="0"/>
          </a:p>
          <a:p>
            <a:pPr marL="0" indent="0">
              <a:lnSpc>
                <a:spcPct val="90000"/>
              </a:lnSpc>
              <a:buNone/>
            </a:pPr>
            <a:br>
              <a:rPr lang="it-IT" sz="2300" dirty="0"/>
            </a:br>
            <a:endParaRPr lang="it-IT" altLang="it-IT" sz="23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6BB45F-C3A5-4E22-76A6-22BBFD593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533400"/>
            <a:ext cx="8784976" cy="951384"/>
          </a:xfrm>
        </p:spPr>
        <p:txBody>
          <a:bodyPr/>
          <a:lstStyle/>
          <a:p>
            <a:r>
              <a:rPr lang="it-IT" b="1" dirty="0"/>
              <a:t> Un esempio completo</a:t>
            </a:r>
            <a:endParaRPr lang="it-IT" alt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8A79FEB-D301-7614-6B00-78DF06DD9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3789040"/>
            <a:ext cx="5472608" cy="262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15114"/>
      </p:ext>
    </p:extLst>
  </p:cSld>
  <p:clrMapOvr>
    <a:masterClrMapping/>
  </p:clrMapOvr>
  <p:transition>
    <p:dissolve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slides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4000" tIns="45720" rIns="5400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0000"/>
          <a:buFont typeface="Wingdings" pitchFamily="2" charset="2"/>
          <a:buNone/>
          <a:tabLst/>
          <a:defRPr kumimoji="0" lang="it-IT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</Template>
  <TotalTime>2434</TotalTime>
  <Words>417</Words>
  <Application>Microsoft Office PowerPoint</Application>
  <PresentationFormat>Presentazione su schermo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3" baseType="lpstr">
      <vt:lpstr>Wingdings</vt:lpstr>
      <vt:lpstr>Arial (Corpo)</vt:lpstr>
      <vt:lpstr>Times New Roman</vt:lpstr>
      <vt:lpstr>Arial</vt:lpstr>
      <vt:lpstr>Arial Black</vt:lpstr>
      <vt:lpstr>slides</vt:lpstr>
      <vt:lpstr>Presentazione standard di PowerPoint</vt:lpstr>
      <vt:lpstr>Cosa è richiesto?</vt:lpstr>
      <vt:lpstr>Glossario dei termini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 Un esempio completo</vt:lpstr>
      <vt:lpstr>Un esempio completo</vt:lpstr>
      <vt:lpstr>Effettuiamo il raffinamento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MODULO1</dc:title>
  <dc:creator>.</dc:creator>
  <cp:lastModifiedBy>Martina Bua</cp:lastModifiedBy>
  <cp:revision>313</cp:revision>
  <dcterms:created xsi:type="dcterms:W3CDTF">2007-11-01T08:11:31Z</dcterms:created>
  <dcterms:modified xsi:type="dcterms:W3CDTF">2025-02-21T17:43:22Z</dcterms:modified>
</cp:coreProperties>
</file>