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21"/>
  </p:notesMasterIdLst>
  <p:handoutMasterIdLst>
    <p:handoutMasterId r:id="rId22"/>
  </p:handoutMasterIdLst>
  <p:sldIdLst>
    <p:sldId id="334" r:id="rId2"/>
    <p:sldId id="339" r:id="rId3"/>
    <p:sldId id="338" r:id="rId4"/>
    <p:sldId id="341" r:id="rId5"/>
    <p:sldId id="340" r:id="rId6"/>
    <p:sldId id="337" r:id="rId7"/>
    <p:sldId id="315" r:id="rId8"/>
    <p:sldId id="281" r:id="rId9"/>
    <p:sldId id="321" r:id="rId10"/>
    <p:sldId id="328" r:id="rId11"/>
    <p:sldId id="329" r:id="rId12"/>
    <p:sldId id="330" r:id="rId13"/>
    <p:sldId id="331" r:id="rId14"/>
    <p:sldId id="332" r:id="rId15"/>
    <p:sldId id="333" r:id="rId16"/>
    <p:sldId id="326" r:id="rId17"/>
    <p:sldId id="313" r:id="rId18"/>
    <p:sldId id="327" r:id="rId19"/>
    <p:sldId id="335" r:id="rId20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Bierstadt" panose="020B0004020202020204" pitchFamily="34" charset="0"/>
      <p:regular r:id="rId24"/>
      <p:bold r:id="rId25"/>
      <p:italic r:id="rId26"/>
      <p:boldItalic r:id="rId27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DD3EF-F23B-4345-2B18-47DB54E11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78CC3C-9901-5F8B-9154-129E3246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documentazione del diagramma 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D8725B-25FB-A35F-54CE-2B51712F2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05000"/>
            <a:ext cx="8568952" cy="4619625"/>
          </a:xfrm>
        </p:spPr>
        <p:txBody>
          <a:bodyPr/>
          <a:lstStyle/>
          <a:p>
            <a:r>
              <a:rPr lang="it-IT" sz="2400" b="0" i="0" dirty="0">
                <a:solidFill>
                  <a:srgbClr val="000000"/>
                </a:solidFill>
                <a:effectLst/>
              </a:rPr>
              <a:t>Ci sono alcune informazioni che non possono essere</a:t>
            </a:r>
            <a:br>
              <a:rPr lang="it-IT" sz="2400" b="0" i="0" dirty="0">
                <a:solidFill>
                  <a:srgbClr val="000000"/>
                </a:solidFill>
                <a:effectLst/>
              </a:rPr>
            </a:br>
            <a:r>
              <a:rPr lang="it-IT" sz="2400" b="0" i="0" dirty="0">
                <a:solidFill>
                  <a:srgbClr val="000000"/>
                </a:solidFill>
                <a:effectLst/>
              </a:rPr>
              <a:t>rappresentate nello schema ma che devono essere</a:t>
            </a:r>
            <a:br>
              <a:rPr lang="it-IT" sz="2400" b="0" i="0" dirty="0">
                <a:solidFill>
                  <a:srgbClr val="000000"/>
                </a:solidFill>
                <a:effectLst/>
              </a:rPr>
            </a:br>
            <a:r>
              <a:rPr lang="it-IT" sz="2400" b="0" i="0" dirty="0">
                <a:solidFill>
                  <a:srgbClr val="000000"/>
                </a:solidFill>
                <a:effectLst/>
              </a:rPr>
              <a:t>prese in considerazione</a:t>
            </a:r>
          </a:p>
          <a:p>
            <a: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“Ogni tessera prevede alcuni corsi che vengono così</a:t>
            </a:r>
            <a:b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</a:br>
            <a: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acquistati ad un prezzo globale (…) non superiore alla</a:t>
            </a:r>
            <a:b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</a:br>
            <a: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somma dei costi dei singoli corsi”</a:t>
            </a:r>
          </a:p>
          <a:p>
            <a:r>
              <a:rPr lang="it-IT" sz="2400" b="0" i="1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“È previsto un numero massimo di iscritti” 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quindi il</a:t>
            </a:r>
            <a:br>
              <a:rPr lang="it-IT" sz="2400" b="0" i="0" dirty="0">
                <a:solidFill>
                  <a:srgbClr val="000000"/>
                </a:solidFill>
                <a:effectLst/>
              </a:rPr>
            </a:br>
            <a:r>
              <a:rPr lang="it-IT" sz="2400" b="0" i="0" dirty="0">
                <a:solidFill>
                  <a:srgbClr val="000000"/>
                </a:solidFill>
                <a:effectLst/>
              </a:rPr>
              <a:t>numero di iscritti direttamente o via tessera non deve</a:t>
            </a:r>
            <a:br>
              <a:rPr lang="it-IT" sz="2400" b="0" i="0" dirty="0">
                <a:solidFill>
                  <a:srgbClr val="000000"/>
                </a:solidFill>
                <a:effectLst/>
              </a:rPr>
            </a:br>
            <a:r>
              <a:rPr lang="it-IT" sz="2400" b="0" i="0" dirty="0">
                <a:solidFill>
                  <a:srgbClr val="000000"/>
                </a:solidFill>
                <a:effectLst/>
              </a:rPr>
              <a:t>superare tale valore</a:t>
            </a:r>
          </a:p>
          <a:p>
            <a:r>
              <a:rPr lang="it-IT" sz="2400" b="0" i="0" dirty="0">
                <a:solidFill>
                  <a:srgbClr val="000000"/>
                </a:solidFill>
                <a:effectLst/>
              </a:rPr>
              <a:t>Riportiamo queste informazioni nelle </a:t>
            </a:r>
            <a:r>
              <a:rPr lang="it-IT" sz="2400" b="0" i="0" dirty="0">
                <a:solidFill>
                  <a:srgbClr val="FF0000"/>
                </a:solidFill>
                <a:effectLst/>
                <a:highlight>
                  <a:srgbClr val="FFFF00"/>
                </a:highlight>
              </a:rPr>
              <a:t>Business rules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279763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7BD0A-514A-EB67-1ED9-8D5364E47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70D34B73-4867-8EF3-3494-69063F2A85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  <a:latin typeface="Arial (Corpo)"/>
              </a:rPr>
              <a:t>L</a:t>
            </a:r>
            <a:r>
              <a:rPr lang="it-IT" sz="3200" b="0" i="0" dirty="0">
                <a:solidFill>
                  <a:srgbClr val="D81E00"/>
                </a:solidFill>
                <a:effectLst/>
                <a:latin typeface="Arial (Corpo)"/>
              </a:rPr>
              <a:t>’</a:t>
            </a:r>
            <a:r>
              <a:rPr lang="it-IT" sz="3200" b="1" i="0" dirty="0">
                <a:solidFill>
                  <a:srgbClr val="CC0000"/>
                </a:solidFill>
                <a:effectLst/>
                <a:latin typeface="Arial (Corpo)"/>
              </a:rPr>
              <a:t>entità Corso</a:t>
            </a:r>
            <a:r>
              <a:rPr lang="it-IT" sz="3200" dirty="0">
                <a:latin typeface="Arial (Corpo)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it-IT" sz="2700" b="0" i="0" dirty="0">
                <a:solidFill>
                  <a:srgbClr val="000000"/>
                </a:solidFill>
                <a:effectLst/>
                <a:latin typeface="Arial (Corpo)"/>
              </a:rPr>
              <a:t>“Ogni corso è identificato dal proprio nome, e ha un prezzo prestabilito.</a:t>
            </a:r>
          </a:p>
          <a:p>
            <a:pPr lvl="1">
              <a:lnSpc>
                <a:spcPct val="90000"/>
              </a:lnSpc>
            </a:pPr>
            <a:r>
              <a:rPr lang="it-IT" sz="2700" b="0" i="0" dirty="0">
                <a:solidFill>
                  <a:srgbClr val="000000"/>
                </a:solidFill>
                <a:effectLst/>
                <a:latin typeface="Arial (Corpo)"/>
              </a:rPr>
              <a:t>Per ogni corso è previsto un numero massimo di iscritti.”</a:t>
            </a:r>
            <a:r>
              <a:rPr lang="it-IT" sz="2700" dirty="0">
                <a:latin typeface="Arial (Corpo)"/>
              </a:rPr>
              <a:t> </a:t>
            </a:r>
            <a:br>
              <a:rPr lang="it-IT" sz="2700" dirty="0">
                <a:latin typeface="Arial (Corpo)"/>
              </a:rPr>
            </a:br>
            <a:br>
              <a:rPr lang="it-IT" sz="1000" dirty="0">
                <a:latin typeface="Arial (Corpo)"/>
              </a:rPr>
            </a:br>
            <a:br>
              <a:rPr lang="it-IT" sz="1000" dirty="0">
                <a:latin typeface="Arial (Corpo)"/>
              </a:rPr>
            </a:br>
            <a:endParaRPr lang="it-IT" altLang="it-IT" dirty="0">
              <a:latin typeface="Arial (Corpo)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2F9780C-06D7-60C1-74BC-BE95A7996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6B52ACC-806D-86DB-18B1-8FB799A5B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3861048"/>
            <a:ext cx="5080865" cy="255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3433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F543F-42EE-4941-E725-D4509FFF0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AE1CF61D-AF74-06BD-12C0-31AC9A00EA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5382" y="1992312"/>
            <a:ext cx="5616748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000" b="1" i="0" dirty="0">
                <a:solidFill>
                  <a:srgbClr val="CC0000"/>
                </a:solidFill>
                <a:effectLst/>
                <a:latin typeface="Arial (Corpo)"/>
              </a:rPr>
              <a:t>L</a:t>
            </a:r>
            <a:r>
              <a:rPr lang="it-IT" sz="2000" b="0" i="0" dirty="0">
                <a:solidFill>
                  <a:srgbClr val="D81E00"/>
                </a:solidFill>
                <a:effectLst/>
                <a:latin typeface="Arial (Corpo)"/>
              </a:rPr>
              <a:t>’</a:t>
            </a:r>
            <a:r>
              <a:rPr lang="it-IT" sz="2000" b="1" i="0" dirty="0">
                <a:solidFill>
                  <a:srgbClr val="CC0000"/>
                </a:solidFill>
                <a:effectLst/>
                <a:latin typeface="Arial (Corpo)"/>
              </a:rPr>
              <a:t>entità Tessera </a:t>
            </a:r>
          </a:p>
          <a:p>
            <a:pPr lvl="1">
              <a:lnSpc>
                <a:spcPct val="90000"/>
              </a:lnSpc>
            </a:pPr>
            <a:r>
              <a:rPr lang="it-IT" sz="2000" b="0" i="0" dirty="0">
                <a:solidFill>
                  <a:srgbClr val="000000"/>
                </a:solidFill>
                <a:effectLst/>
                <a:latin typeface="Arial (Corpo)"/>
              </a:rPr>
              <a:t>“Ogni tessera è identificata da un numero progressivo, univoco per ogni cliente (ma che può ripetersi per due clienti differenti).”</a:t>
            </a:r>
          </a:p>
          <a:p>
            <a:pPr lvl="1">
              <a:lnSpc>
                <a:spcPct val="90000"/>
              </a:lnSpc>
            </a:pPr>
            <a:r>
              <a:rPr lang="it-IT" sz="2000" b="0" i="1" dirty="0">
                <a:solidFill>
                  <a:srgbClr val="000000"/>
                </a:solidFill>
                <a:effectLst/>
                <a:latin typeface="Arial (Corpo)"/>
              </a:rPr>
              <a:t>L’identificativo di tessera non può essere solo il numero progressivo in quanto non è univoco se non per ogni cliente.</a:t>
            </a:r>
          </a:p>
          <a:p>
            <a:pPr lvl="1">
              <a:lnSpc>
                <a:spcPct val="90000"/>
              </a:lnSpc>
            </a:pPr>
            <a:r>
              <a:rPr lang="it-IT" sz="2000" b="0" i="1" dirty="0">
                <a:solidFill>
                  <a:srgbClr val="000000"/>
                </a:solidFill>
                <a:effectLst/>
                <a:latin typeface="Arial (Corpo)"/>
              </a:rPr>
              <a:t>Avremo bisogno di un identificatore esterno tra l’attributo Numero di Tessera e l’entità con Iscritto.</a:t>
            </a:r>
            <a:endParaRPr lang="it-IT" sz="2000" i="1" dirty="0">
              <a:latin typeface="Arial (Corpo)"/>
            </a:endParaRPr>
          </a:p>
          <a:p>
            <a:pPr lvl="1">
              <a:lnSpc>
                <a:spcPct val="90000"/>
              </a:lnSpc>
            </a:pPr>
            <a:r>
              <a:rPr lang="it-IT" sz="2000" b="0" i="0" dirty="0">
                <a:solidFill>
                  <a:srgbClr val="000000"/>
                </a:solidFill>
                <a:effectLst/>
                <a:latin typeface="Arial (Corpo)"/>
              </a:rPr>
              <a:t>“Ogni tessera prevede alcuni corsi che vengono così acquistati a un prezzo globale.”</a:t>
            </a:r>
            <a:r>
              <a:rPr lang="it-IT" sz="2000" dirty="0">
                <a:latin typeface="Arial (Corpo)"/>
              </a:rPr>
              <a:t> </a:t>
            </a:r>
            <a:br>
              <a:rPr lang="it-IT" sz="2000" dirty="0">
                <a:latin typeface="Arial (Corpo)"/>
              </a:rPr>
            </a:br>
            <a:br>
              <a:rPr lang="it-IT" sz="2000" dirty="0">
                <a:latin typeface="Arial (Corpo)"/>
              </a:rPr>
            </a:br>
            <a:br>
              <a:rPr lang="it-IT" sz="2000" dirty="0">
                <a:latin typeface="Arial (Corpo)"/>
              </a:rPr>
            </a:br>
            <a:br>
              <a:rPr lang="it-IT" sz="2000" dirty="0">
                <a:latin typeface="Arial (Corpo)"/>
              </a:rPr>
            </a:br>
            <a:endParaRPr lang="it-IT" altLang="it-IT" sz="2000" dirty="0">
              <a:latin typeface="Arial (Corpo)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D690857-EE9F-8F67-6677-69A528CF2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04148D1-B77D-7699-BEA0-93E25F6EA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7" y="2780928"/>
            <a:ext cx="309634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36318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2CCD3-5CE0-9987-B823-36F3CEF9E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2050000-5F80-2339-73F8-1021C1C81A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5106" y="1916832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400" b="1" i="0" dirty="0">
                <a:solidFill>
                  <a:srgbClr val="CC0000"/>
                </a:solidFill>
                <a:effectLst/>
              </a:rPr>
              <a:t>Persona </a:t>
            </a:r>
            <a:r>
              <a:rPr lang="it-IT" sz="2400" b="1" i="0" dirty="0">
                <a:solidFill>
                  <a:srgbClr val="CC0000"/>
                </a:solidFill>
                <a:effectLst/>
                <a:highlight>
                  <a:srgbClr val="FFFF00"/>
                </a:highlight>
              </a:rPr>
              <a:t>generalizzazione</a:t>
            </a:r>
            <a:r>
              <a:rPr lang="it-IT" sz="2400" b="1" i="0" dirty="0">
                <a:solidFill>
                  <a:srgbClr val="CC0000"/>
                </a:solidFill>
                <a:effectLst/>
              </a:rPr>
              <a:t> di Trainer e Iscritto</a:t>
            </a:r>
          </a:p>
          <a:p>
            <a:pPr lvl="1">
              <a:lnSpc>
                <a:spcPct val="90000"/>
              </a:lnSpc>
            </a:pPr>
            <a:r>
              <a:rPr lang="it-IT" sz="1900" dirty="0">
                <a:solidFill>
                  <a:srgbClr val="000000"/>
                </a:solidFill>
              </a:rPr>
              <a:t>“Degli individui coinvolti nella palestra (trainer e iscritti) si vogliono conoscere il nome, il cognome e un numero di telefono.”</a:t>
            </a:r>
          </a:p>
          <a:p>
            <a:pPr lvl="1">
              <a:lnSpc>
                <a:spcPct val="90000"/>
              </a:lnSpc>
            </a:pPr>
            <a:r>
              <a:rPr lang="it-IT" sz="1900" i="1" dirty="0">
                <a:solidFill>
                  <a:srgbClr val="000000"/>
                </a:solidFill>
              </a:rPr>
              <a:t>Come detto in precedenza Trainer e Iscritto sono casi particolari di Persona, in particolare Iscritto si differenzia da Trainer per l’età.</a:t>
            </a:r>
          </a:p>
          <a:p>
            <a:pPr lvl="1">
              <a:lnSpc>
                <a:spcPct val="90000"/>
              </a:lnSpc>
            </a:pPr>
            <a:r>
              <a:rPr lang="it-IT" sz="1900" dirty="0">
                <a:solidFill>
                  <a:srgbClr val="000000"/>
                </a:solidFill>
              </a:rPr>
              <a:t>“Per gli iscritti alla palestra si vuole conoscere anche l’età.”</a:t>
            </a:r>
            <a:r>
              <a:rPr lang="it-IT" sz="1900" dirty="0"/>
              <a:t> </a:t>
            </a:r>
            <a:br>
              <a:rPr lang="it-IT" sz="1300" b="1" i="1" dirty="0">
                <a:solidFill>
                  <a:srgbClr val="CC0000"/>
                </a:solidFill>
                <a:effectLst/>
                <a:latin typeface="Arial-BoldMT"/>
              </a:rPr>
            </a:br>
            <a:br>
              <a:rPr lang="it-IT" sz="900" i="1" dirty="0"/>
            </a:br>
            <a:br>
              <a:rPr lang="it-IT" sz="1000" dirty="0"/>
            </a:br>
            <a:br>
              <a:rPr lang="it-IT" sz="1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33447FB-93E1-F01A-9414-D1759FF2B4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C3ED42B-8C57-4687-234A-B68B77DCC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266" y="3803621"/>
            <a:ext cx="5153484" cy="252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336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E9F6B-7878-13AD-E8E6-77F05C401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F0CAF267-75F9-4636-BA91-B4D01C5146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1221" y="1916832"/>
            <a:ext cx="8333228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</a:rPr>
              <a:t>Le relazioni 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Possiamo individuare quattro relazioni tra le entità:</a:t>
            </a:r>
            <a:br>
              <a:rPr lang="it-IT" sz="3200" b="0" i="0" dirty="0">
                <a:solidFill>
                  <a:srgbClr val="00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 Corso - Tessera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 Tessera - Iscritto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 Corso - Trainer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 Corso - Iscritto</a:t>
            </a:r>
            <a:r>
              <a:rPr lang="it-IT" sz="3200" dirty="0">
                <a:solidFill>
                  <a:srgbClr val="FF0000"/>
                </a:solidFill>
              </a:rPr>
              <a:t> </a:t>
            </a:r>
            <a:br>
              <a:rPr lang="it-IT" sz="2400" dirty="0"/>
            </a:br>
            <a:br>
              <a:rPr lang="it-IT" sz="2400" dirty="0"/>
            </a:br>
            <a:br>
              <a:rPr lang="it-IT" sz="2400" dirty="0"/>
            </a:br>
            <a:endParaRPr lang="it-IT" altLang="it-IT" sz="24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6E2CECF-AFDE-1BBC-C7FC-2FC617DC8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3651310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1C91C-5E54-54AF-DA3B-13585BB35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53CD5664-D4BD-8306-7B8E-9AA99A3CB6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9B3D62E-4B6A-6CC4-B3BB-DE7FFE2632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E6D6AB0-2476-A90C-F660-9762C6BC3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44" y="1830616"/>
            <a:ext cx="7524328" cy="207289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DA88F61-1D7F-4779-EA6A-F16BA0752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133" y="3819728"/>
            <a:ext cx="7236296" cy="25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57089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C81AF8F4-1E48-678C-B8D7-5382FEAB26D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92FF4A5-748A-1751-1C11-BA18A722E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912761"/>
            <a:ext cx="7380312" cy="230793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FF04879-5BCB-4757-DAF9-D6ECE3FA8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35" y="4321618"/>
            <a:ext cx="7559129" cy="1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91872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98BC5-C4B1-8EF3-4630-CA7003491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48BED3-EF29-7CC7-3350-C9087F488B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58621D1-ABCA-7198-D116-30043342ED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3608" y="317376"/>
            <a:ext cx="8784976" cy="591344"/>
          </a:xfrm>
        </p:spPr>
        <p:txBody>
          <a:bodyPr/>
          <a:lstStyle/>
          <a:p>
            <a:r>
              <a:rPr lang="it-IT" b="1" dirty="0"/>
              <a:t> Assembliamo le relazioni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661806B-A796-B3FD-0BF6-F921F0761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124744"/>
            <a:ext cx="7956888" cy="530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8519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Effettuiamo il raffinamento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Una gerarchia e tre relazioni N-N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0AA318B-7417-6F0E-855B-502B445CA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628081"/>
            <a:ext cx="8064896" cy="491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804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0F05BD-2DF4-3886-B3BC-34FE4F2B7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B3C2FB3-FCAC-8511-BB16-13560631AC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552" y="606127"/>
            <a:ext cx="8136904" cy="807368"/>
          </a:xfrm>
        </p:spPr>
        <p:txBody>
          <a:bodyPr/>
          <a:lstStyle/>
          <a:p>
            <a:r>
              <a:rPr lang="it-IT" b="1" dirty="0"/>
              <a:t>Effettuiamo il raffinamento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D32802F-3843-F7D6-8CBF-D51595BC9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3717033"/>
            <a:ext cx="6912768" cy="1080120"/>
          </a:xfrm>
        </p:spPr>
        <p:txBody>
          <a:bodyPr/>
          <a:lstStyle/>
          <a:p>
            <a:r>
              <a:rPr lang="it-IT" sz="3200" dirty="0"/>
              <a:t>… da fare a casa per domani</a:t>
            </a:r>
          </a:p>
        </p:txBody>
      </p:sp>
    </p:spTree>
    <p:extLst>
      <p:ext uri="{BB962C8B-B14F-4D97-AF65-F5344CB8AC3E}">
        <p14:creationId xmlns:p14="http://schemas.microsoft.com/office/powerpoint/2010/main" val="3253030107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6A96C-C83F-A371-11E0-6D472261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67C54-06CC-B90C-1AC9-55069851A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Approfondimento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792B40-6803-C0D2-D4AE-F438E45E0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05000"/>
            <a:ext cx="8568952" cy="4619625"/>
          </a:xfrm>
        </p:spPr>
        <p:txBody>
          <a:bodyPr/>
          <a:lstStyle/>
          <a:p>
            <a:br>
              <a:rPr lang="it-IT" dirty="0"/>
            </a:b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4F7D1F4-A39B-C846-DB79-C9C69F230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73" y="509627"/>
            <a:ext cx="8654481" cy="568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6768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B1823-7E01-9F38-07FD-147AE55CB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9D2FD2-1B76-7FD4-42BB-1168E0B4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764704"/>
            <a:ext cx="8280920" cy="868263"/>
          </a:xfrm>
        </p:spPr>
        <p:txBody>
          <a:bodyPr/>
          <a:lstStyle/>
          <a:p>
            <a:r>
              <a:rPr lang="it-IT" dirty="0"/>
              <a:t>Approfondimento: </a:t>
            </a:r>
            <a:r>
              <a:rPr lang="it-IT" sz="3600" b="0" i="0" dirty="0">
                <a:solidFill>
                  <a:srgbClr val="FF0000"/>
                </a:solidFill>
                <a:effectLst/>
                <a:highlight>
                  <a:srgbClr val="FFFF00"/>
                </a:highlight>
              </a:rPr>
              <a:t>Business rules</a:t>
            </a:r>
            <a:r>
              <a:rPr lang="it-IT" sz="36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E0C9BF-6DF5-C6BB-2F08-8457878A5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00808"/>
            <a:ext cx="8568952" cy="4619625"/>
          </a:xfrm>
        </p:spPr>
        <p:txBody>
          <a:bodyPr/>
          <a:lstStyle/>
          <a:p>
            <a:r>
              <a:rPr lang="it-IT" b="0" i="0" dirty="0">
                <a:solidFill>
                  <a:srgbClr val="000000"/>
                </a:solidFill>
                <a:effectLst/>
              </a:rPr>
              <a:t>È bene che il diagramma ER sia accompagnato da una </a:t>
            </a:r>
            <a:r>
              <a:rPr lang="it-IT" b="1" i="0" dirty="0">
                <a:solidFill>
                  <a:srgbClr val="0070C0"/>
                </a:solidFill>
                <a:effectLst/>
              </a:rPr>
              <a:t>documentazione</a:t>
            </a:r>
            <a:r>
              <a:rPr lang="it-IT" b="0" i="0" dirty="0">
                <a:solidFill>
                  <a:srgbClr val="000000"/>
                </a:solidFill>
                <a:effectLst/>
              </a:rPr>
              <a:t> che lo descriva in tutte le sue componenti. </a:t>
            </a:r>
          </a:p>
          <a:p>
            <a:r>
              <a:rPr lang="it-IT" b="0" i="0" dirty="0">
                <a:solidFill>
                  <a:srgbClr val="000000"/>
                </a:solidFill>
                <a:effectLst/>
              </a:rPr>
              <a:t>Tale </a:t>
            </a:r>
            <a:r>
              <a:rPr lang="it-IT" b="0" i="0" dirty="0">
                <a:solidFill>
                  <a:srgbClr val="0070C0"/>
                </a:solidFill>
                <a:effectLst/>
              </a:rPr>
              <a:t>documentazione</a:t>
            </a:r>
            <a:r>
              <a:rPr lang="it-IT" b="0" i="0" dirty="0">
                <a:solidFill>
                  <a:srgbClr val="000000"/>
                </a:solidFill>
                <a:effectLst/>
              </a:rPr>
              <a:t> è utile in quanto, ad esempio, il significato dei concetti presenti nel diagramma spesso richiede una spiegazione che va oltre il nome del concetto. </a:t>
            </a:r>
          </a:p>
          <a:p>
            <a:r>
              <a:rPr lang="it-IT" b="0" i="0" dirty="0">
                <a:solidFill>
                  <a:srgbClr val="000000"/>
                </a:solidFill>
                <a:effectLst/>
              </a:rPr>
              <a:t>Inoltre, può accadere che per mantenere la leggibilità del diagramma alcuni costrutti vengano omessi dal diagramma.</a:t>
            </a:r>
          </a:p>
        </p:txBody>
      </p:sp>
    </p:spTree>
    <p:extLst>
      <p:ext uri="{BB962C8B-B14F-4D97-AF65-F5344CB8AC3E}">
        <p14:creationId xmlns:p14="http://schemas.microsoft.com/office/powerpoint/2010/main" val="237252683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8F96D-1B37-3CE1-4447-7CE28FDBE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CB3F72-E152-9A67-83C6-C2042E32E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76672"/>
            <a:ext cx="8202488" cy="1143000"/>
          </a:xfrm>
        </p:spPr>
        <p:txBody>
          <a:bodyPr/>
          <a:lstStyle/>
          <a:p>
            <a:r>
              <a:rPr lang="it-IT" dirty="0"/>
              <a:t>Approfondimento: </a:t>
            </a:r>
            <a:r>
              <a:rPr lang="it-IT" sz="3600" b="0" i="0" dirty="0">
                <a:solidFill>
                  <a:srgbClr val="FF0000"/>
                </a:solidFill>
                <a:effectLst/>
                <a:highlight>
                  <a:srgbClr val="FFFF00"/>
                </a:highlight>
              </a:rPr>
              <a:t>Business rules</a:t>
            </a:r>
            <a:r>
              <a:rPr lang="it-IT" sz="36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9AEB57-527A-B076-FC94-1EDA8E81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05000"/>
            <a:ext cx="8712968" cy="4619625"/>
          </a:xfrm>
        </p:spPr>
        <p:txBody>
          <a:bodyPr/>
          <a:lstStyle/>
          <a:p>
            <a:pPr algn="just"/>
            <a:r>
              <a:rPr lang="it-IT" b="0" i="0" dirty="0">
                <a:solidFill>
                  <a:srgbClr val="000000"/>
                </a:solidFill>
                <a:effectLst/>
              </a:rPr>
              <a:t>Come ogni formalismo, anche il modello concettuale ER ha una </a:t>
            </a:r>
            <a:r>
              <a:rPr lang="it-IT" b="0" i="0" dirty="0">
                <a:solidFill>
                  <a:srgbClr val="0070C0"/>
                </a:solidFill>
                <a:effectLst/>
              </a:rPr>
              <a:t>espressività limitata</a:t>
            </a:r>
            <a:r>
              <a:rPr lang="it-IT" b="0" i="0" dirty="0">
                <a:solidFill>
                  <a:srgbClr val="000000"/>
                </a:solidFill>
                <a:effectLst/>
              </a:rPr>
              <a:t>. </a:t>
            </a:r>
          </a:p>
          <a:p>
            <a:pPr algn="just"/>
            <a:r>
              <a:rPr lang="it-IT" b="0" i="0" dirty="0">
                <a:solidFill>
                  <a:srgbClr val="000000"/>
                </a:solidFill>
                <a:effectLst/>
              </a:rPr>
              <a:t>Ne deriva che </a:t>
            </a:r>
            <a:r>
              <a:rPr lang="it-IT" b="0" i="0" dirty="0">
                <a:solidFill>
                  <a:srgbClr val="0070C0"/>
                </a:solidFill>
                <a:effectLst/>
              </a:rPr>
              <a:t>esistono vincoli</a:t>
            </a:r>
            <a:r>
              <a:rPr lang="it-IT" b="0" i="0" dirty="0">
                <a:solidFill>
                  <a:srgbClr val="000000"/>
                </a:solidFill>
                <a:effectLst/>
              </a:rPr>
              <a:t> della realtà modellata che non possono essere espressi con il modello ER. </a:t>
            </a:r>
          </a:p>
        </p:txBody>
      </p:sp>
    </p:spTree>
    <p:extLst>
      <p:ext uri="{BB962C8B-B14F-4D97-AF65-F5344CB8AC3E}">
        <p14:creationId xmlns:p14="http://schemas.microsoft.com/office/powerpoint/2010/main" val="189635120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E9191-60E8-CCB8-EC25-4EFFF4E5F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C34501-A9F0-90DC-CA28-BF3EB1E9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92687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it-IT" dirty="0">
                <a:solidFill>
                  <a:srgbClr val="0070C0"/>
                </a:solidFill>
              </a:rPr>
              <a:t>E</a:t>
            </a:r>
            <a:r>
              <a:rPr lang="it-IT" b="0" i="0" dirty="0">
                <a:solidFill>
                  <a:srgbClr val="0070C0"/>
                </a:solidFill>
                <a:effectLst/>
              </a:rPr>
              <a:t>sempi:  non sono codificabili nel modello ER </a:t>
            </a:r>
          </a:p>
          <a:p>
            <a:pPr lvl="1" algn="just"/>
            <a:r>
              <a:rPr lang="it-IT" sz="2800" b="0" i="1" dirty="0">
                <a:solidFill>
                  <a:srgbClr val="000000"/>
                </a:solidFill>
                <a:effectLst/>
              </a:rPr>
              <a:t>“Un dipendente può partecipare al consiglio di amministrazione di un teatro solo dopo 10 anni di attività.”</a:t>
            </a:r>
          </a:p>
          <a:p>
            <a:pPr lvl="1" algn="just"/>
            <a:r>
              <a:rPr lang="it-IT" sz="2800" b="0" i="1" dirty="0">
                <a:solidFill>
                  <a:srgbClr val="000000"/>
                </a:solidFill>
                <a:effectLst/>
              </a:rPr>
              <a:t>“Un teatro non può mettere in scena più di due produzioni proprie all'interno della stessa stagione teatrale.”</a:t>
            </a:r>
          </a:p>
          <a:p>
            <a:pPr lvl="1"/>
            <a:r>
              <a:rPr lang="it-IT" sz="2800" b="0" i="1" dirty="0">
                <a:solidFill>
                  <a:srgbClr val="000000"/>
                </a:solidFill>
                <a:effectLst/>
              </a:rPr>
              <a:t>“Ogni tessera prevede alcuni corsi che vengono così acquistati ad un prezzo globale (…) non superiore alla somma dei costi dei singoli corsi.”</a:t>
            </a:r>
          </a:p>
          <a:p>
            <a:pPr lvl="1"/>
            <a:r>
              <a:rPr lang="it-IT" sz="2800" b="0" i="1" dirty="0">
                <a:solidFill>
                  <a:srgbClr val="000000"/>
                </a:solidFill>
                <a:effectLst/>
              </a:rPr>
              <a:t>“È previsto un numero massimo di iscritti” </a:t>
            </a:r>
            <a:r>
              <a:rPr lang="it-IT" sz="2800" b="0" i="0" dirty="0">
                <a:solidFill>
                  <a:srgbClr val="000000"/>
                </a:solidFill>
                <a:effectLst/>
              </a:rPr>
              <a:t>quindi il numero di iscritti direttamente o via tessera non deve superare tale valore.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08831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FA6A6-E371-4ADB-5161-A331706DA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452630-7629-E2CD-BDB7-AAA5EE4C3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776" y="548680"/>
            <a:ext cx="8130480" cy="1143000"/>
          </a:xfrm>
        </p:spPr>
        <p:txBody>
          <a:bodyPr/>
          <a:lstStyle/>
          <a:p>
            <a:r>
              <a:rPr lang="it-IT" dirty="0"/>
              <a:t>Approfondimento: </a:t>
            </a:r>
            <a:r>
              <a:rPr lang="it-IT" sz="3600" b="0" i="0" dirty="0">
                <a:solidFill>
                  <a:srgbClr val="FF0000"/>
                </a:solidFill>
                <a:effectLst/>
                <a:highlight>
                  <a:srgbClr val="FFFF00"/>
                </a:highlight>
              </a:rPr>
              <a:t>Business rules</a:t>
            </a:r>
            <a:r>
              <a:rPr lang="it-IT" sz="36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7BB345-5CB9-BAD1-B24A-E3C167A3F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905000"/>
            <a:ext cx="8352928" cy="4619625"/>
          </a:xfrm>
        </p:spPr>
        <p:txBody>
          <a:bodyPr/>
          <a:lstStyle/>
          <a:p>
            <a:pPr algn="just"/>
            <a:r>
              <a:rPr lang="it-IT" b="0" i="0" dirty="0">
                <a:solidFill>
                  <a:srgbClr val="000000"/>
                </a:solidFill>
                <a:effectLst/>
              </a:rPr>
              <a:t>Inoltre, il diagramma ER dice quali sono gli attributi calcolati ma non specifica come calcolarli. </a:t>
            </a:r>
          </a:p>
          <a:p>
            <a:pPr algn="just"/>
            <a:endParaRPr lang="it-IT" b="0" i="0" dirty="0">
              <a:solidFill>
                <a:srgbClr val="000000"/>
              </a:solidFill>
              <a:effectLst/>
            </a:endParaRPr>
          </a:p>
          <a:p>
            <a:r>
              <a:rPr lang="it-IT" b="1" i="0" dirty="0">
                <a:solidFill>
                  <a:srgbClr val="111111"/>
                </a:solidFill>
                <a:effectLst/>
              </a:rPr>
              <a:t>l diagramma ER</a:t>
            </a:r>
            <a:r>
              <a:rPr lang="it-IT" b="0" i="0" dirty="0">
                <a:solidFill>
                  <a:srgbClr val="111111"/>
                </a:solidFill>
                <a:effectLst/>
              </a:rPr>
              <a:t> deve quindi essere integrato da un insieme di </a:t>
            </a:r>
            <a:r>
              <a:rPr lang="it-IT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</a:rPr>
              <a:t>regole aziendali </a:t>
            </a:r>
            <a:r>
              <a:rPr lang="it-IT" b="0" i="0" dirty="0">
                <a:solidFill>
                  <a:srgbClr val="111111"/>
                </a:solidFill>
                <a:effectLst/>
              </a:rPr>
              <a:t>(</a:t>
            </a:r>
            <a:r>
              <a:rPr lang="it-IT" b="0" i="0" dirty="0">
                <a:solidFill>
                  <a:srgbClr val="FF0000"/>
                </a:solidFill>
                <a:effectLst/>
              </a:rPr>
              <a:t>business rules</a:t>
            </a:r>
            <a:r>
              <a:rPr lang="it-IT" b="0" i="0" dirty="0">
                <a:solidFill>
                  <a:srgbClr val="111111"/>
                </a:solidFill>
                <a:effectLst/>
              </a:rPr>
              <a:t>) che lo completano.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897888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4338A-5228-5468-8590-DC0A948D4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9E77C1-B097-3639-3088-4AB1F81DE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62286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it-IT" sz="2600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it-IT" sz="2600" b="0" i="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documentazione del diagramma ER </a:t>
            </a:r>
            <a:r>
              <a:rPr lang="it-IT" sz="2600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deve contenere: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per ogni </a:t>
            </a:r>
            <a:r>
              <a:rPr lang="it-IT" b="1" i="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entità</a:t>
            </a: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: il nome, una descrizione, la lista degli attributi, la chiave, il tipo (normale o debole) ed eventuali specializzazioni;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per ogni </a:t>
            </a:r>
            <a:r>
              <a:rPr lang="it-IT" b="1" i="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relazione</a:t>
            </a: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: il nome, una descrizione, le entità partecipanti e le relative cardinalità, gli eventuali attributi e il tipo (normale o identificante);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per ogni </a:t>
            </a:r>
            <a:r>
              <a:rPr lang="it-IT" b="1" i="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attributo</a:t>
            </a: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: il nome, una descrizione, il tipo (semplice,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multivalore</a:t>
            </a: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, composto, calcolato) e il fatto che sia obbligatorio oppure opzionale;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le </a:t>
            </a:r>
            <a:r>
              <a:rPr lang="it-IT" b="1" i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regole aziendali</a:t>
            </a:r>
            <a:r>
              <a:rPr lang="it-IT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810968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schema ER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Bierstadt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it-IT" sz="2400" dirty="0">
                <a:effectLst/>
                <a:latin typeface="Bierstad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ocumentazione completa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28E6E-CFC4-572A-CAD1-37DB88C44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C54A5A6-B743-4370-7472-EC660019A9E0}"/>
              </a:ext>
            </a:extLst>
          </p:cNvPr>
          <p:cNvSpPr txBox="1"/>
          <p:nvPr/>
        </p:nvSpPr>
        <p:spPr>
          <a:xfrm>
            <a:off x="224030" y="766732"/>
            <a:ext cx="8695940" cy="532453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99"/>
                </a:solidFill>
                <a:latin typeface="Arial (Corpo)"/>
              </a:rPr>
              <a:t>PALESTRE</a:t>
            </a:r>
          </a:p>
          <a:p>
            <a:r>
              <a:rPr lang="it-IT" sz="2000" kern="100" dirty="0"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Si vuole modellare una palestra che organizza corsi per i propri iscritti dove ogni corso è identificato dal proprio nome e ha un prezzo prestabilito.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2000" kern="100" dirty="0"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Degli individui coinvolti nella palestra (trainer e iscritti), ai quali viene assegnato un identificatore Univoco, si vogliono conoscere il nome, il cognome e un numero di telefono.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Per gli iscritti alla palestra si vuole conoscere anche l’età e i dati anagrafici.</a:t>
            </a:r>
            <a:b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Ogni corso è gestito da uno o due trainer ed è previsto un numero massimo di iscritti.</a:t>
            </a:r>
            <a:b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Ogni iscritto può acquistare una o più tessere</a:t>
            </a:r>
            <a:r>
              <a:rPr lang="it-IT" sz="2000" kern="100" dirty="0">
                <a:solidFill>
                  <a:srgbClr val="000000"/>
                </a:solidFill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 ogni tessera prevede alcuni corsi che vengono così acquistati a un prezzo globale, definito di tessera in tessera, e non superiore alla somma dei costi dei singoli corsi.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Ogni cliente della palestra può anche iscriversi direttamente a un corso senza acquistare una tessera.</a:t>
            </a:r>
            <a:b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000" kern="100" dirty="0">
                <a:solidFill>
                  <a:srgbClr val="000000"/>
                </a:solidFill>
                <a:effectLst/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Ogni tessera è identificata da un numero progressivo, univoco per ogni cliente, ma che può ripetersi per due clienti differenti.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5616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6B010-4058-557C-22E2-E12F6FA72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F23433-EC68-81DC-E9DF-92F03B3B67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905000"/>
            <a:ext cx="8641655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Dal testo possiamo individuare quattro entità:</a:t>
            </a:r>
            <a:br>
              <a:rPr lang="it-IT" sz="3200" b="0" i="0" dirty="0">
                <a:solidFill>
                  <a:srgbClr val="00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Corso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Tessera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 Trainer</a:t>
            </a:r>
            <a:br>
              <a:rPr lang="it-IT" sz="3200" b="0" i="0" dirty="0">
                <a:solidFill>
                  <a:srgbClr val="FF0000"/>
                </a:solidFill>
                <a:effectLst/>
              </a:rPr>
            </a:br>
            <a:r>
              <a:rPr lang="it-IT" sz="3200" b="0" i="0" dirty="0">
                <a:solidFill>
                  <a:srgbClr val="FF0000"/>
                </a:solidFill>
                <a:effectLst/>
              </a:rPr>
              <a:t>- Iscritto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Tra queste,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Trainer</a:t>
            </a:r>
            <a:r>
              <a:rPr lang="it-IT" sz="3200" dirty="0">
                <a:solidFill>
                  <a:srgbClr val="000000"/>
                </a:solidFill>
              </a:rPr>
              <a:t> e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Iscritto</a:t>
            </a:r>
            <a:r>
              <a:rPr lang="it-IT" sz="3200" b="0" i="0" dirty="0">
                <a:solidFill>
                  <a:srgbClr val="000000"/>
                </a:solidFill>
                <a:effectLst/>
              </a:rPr>
              <a:t> sono legati da una generalizzazione in quanto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Trainer</a:t>
            </a:r>
            <a:r>
              <a:rPr lang="it-IT" sz="3200" b="0" i="0" dirty="0">
                <a:solidFill>
                  <a:srgbClr val="000000"/>
                </a:solidFill>
                <a:effectLst/>
              </a:rPr>
              <a:t> e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Iscritto</a:t>
            </a:r>
            <a:r>
              <a:rPr lang="it-IT" sz="3200" b="0" i="0" dirty="0">
                <a:solidFill>
                  <a:srgbClr val="000000"/>
                </a:solidFill>
                <a:effectLst/>
              </a:rPr>
              <a:t> sono casi particolari di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Persona</a:t>
            </a:r>
            <a:r>
              <a:rPr lang="it-IT" sz="3200" dirty="0"/>
              <a:t> </a:t>
            </a:r>
            <a:br>
              <a:rPr lang="it-IT" sz="1400" dirty="0"/>
            </a:b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10742E1-8CA7-0361-D068-DFEB45143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completo: palestre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918570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2241</TotalTime>
  <Words>968</Words>
  <Application>Microsoft Office PowerPoint</Application>
  <PresentationFormat>Presentazione su schermo (4:3)</PresentationFormat>
  <Paragraphs>74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8" baseType="lpstr">
      <vt:lpstr>Arial (Corpo)</vt:lpstr>
      <vt:lpstr>Wingdings</vt:lpstr>
      <vt:lpstr>Arial</vt:lpstr>
      <vt:lpstr>Times New Roman</vt:lpstr>
      <vt:lpstr>Arial Black</vt:lpstr>
      <vt:lpstr>Bierstadt</vt:lpstr>
      <vt:lpstr>Calibri</vt:lpstr>
      <vt:lpstr>Arial-BoldMT</vt:lpstr>
      <vt:lpstr>slides</vt:lpstr>
      <vt:lpstr>La documentazione del diagramma ER</vt:lpstr>
      <vt:lpstr>Approfondimento: Business rules </vt:lpstr>
      <vt:lpstr>Approfondimento: Business rules </vt:lpstr>
      <vt:lpstr>Presentazione standard di PowerPoint</vt:lpstr>
      <vt:lpstr>Approfondimento: Business rules </vt:lpstr>
      <vt:lpstr>Presentazione standard di PowerPoint</vt:lpstr>
      <vt:lpstr>Cosa è richiesto?</vt:lpstr>
      <vt:lpstr>Presentazione standard di PowerPoint</vt:lpstr>
      <vt:lpstr> Un esempio completo: palestre</vt:lpstr>
      <vt:lpstr> Un esempio completo: palestre</vt:lpstr>
      <vt:lpstr> Un esempio completo: palestre</vt:lpstr>
      <vt:lpstr> Un esempio completo: palestre</vt:lpstr>
      <vt:lpstr> Un esempio completo: palestre</vt:lpstr>
      <vt:lpstr> Un esempio completo: palestre</vt:lpstr>
      <vt:lpstr> Un esempio completo: palestre</vt:lpstr>
      <vt:lpstr> Assembliamo le relazioni</vt:lpstr>
      <vt:lpstr>Effettuiamo il raffinamento</vt:lpstr>
      <vt:lpstr>Effettuiamo il raffinamento</vt:lpstr>
      <vt:lpstr>Approfondimento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304</cp:revision>
  <dcterms:created xsi:type="dcterms:W3CDTF">2007-11-01T08:11:31Z</dcterms:created>
  <dcterms:modified xsi:type="dcterms:W3CDTF">2025-02-21T17:38:16Z</dcterms:modified>
</cp:coreProperties>
</file>