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798" r:id="rId1"/>
  </p:sldMasterIdLst>
  <p:notesMasterIdLst>
    <p:notesMasterId r:id="rId15"/>
  </p:notesMasterIdLst>
  <p:handoutMasterIdLst>
    <p:handoutMasterId r:id="rId16"/>
  </p:handoutMasterIdLst>
  <p:sldIdLst>
    <p:sldId id="334" r:id="rId2"/>
    <p:sldId id="315" r:id="rId3"/>
    <p:sldId id="336" r:id="rId4"/>
    <p:sldId id="321" r:id="rId5"/>
    <p:sldId id="289" r:id="rId6"/>
    <p:sldId id="317" r:id="rId7"/>
    <p:sldId id="339" r:id="rId8"/>
    <p:sldId id="318" r:id="rId9"/>
    <p:sldId id="320" r:id="rId10"/>
    <p:sldId id="333" r:id="rId11"/>
    <p:sldId id="340" r:id="rId12"/>
    <p:sldId id="335" r:id="rId13"/>
    <p:sldId id="338" r:id="rId14"/>
  </p:sldIdLst>
  <p:sldSz cx="9144000" cy="6858000" type="screen4x3"/>
  <p:notesSz cx="6858000" cy="9144000"/>
  <p:embeddedFontLst>
    <p:embeddedFont>
      <p:font typeface="Arial Black" panose="020B0A04020102020204" pitchFamily="34" charset="0"/>
      <p:bold r:id="rId17"/>
    </p:embeddedFont>
  </p:embeddedFontLst>
  <p:defaultTextStyle>
    <a:defPPr>
      <a:defRPr lang="it-IT"/>
    </a:defPPr>
    <a:lvl1pPr algn="l" rtl="0" fontAlgn="base">
      <a:spcBef>
        <a:spcPct val="20000"/>
      </a:spcBef>
      <a:spcAft>
        <a:spcPct val="0"/>
      </a:spcAft>
      <a:buClr>
        <a:schemeClr val="bg2"/>
      </a:buClr>
      <a:buSzPct val="70000"/>
      <a:buFont typeface="Wingdings" pitchFamily="2" charset="2"/>
      <a:defRPr sz="23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bg2"/>
      </a:buClr>
      <a:buSzPct val="70000"/>
      <a:buFont typeface="Wingdings" pitchFamily="2" charset="2"/>
      <a:defRPr sz="23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bg2"/>
      </a:buClr>
      <a:buSzPct val="70000"/>
      <a:buFont typeface="Wingdings" pitchFamily="2" charset="2"/>
      <a:defRPr sz="23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bg2"/>
      </a:buClr>
      <a:buSzPct val="70000"/>
      <a:buFont typeface="Wingdings" pitchFamily="2" charset="2"/>
      <a:defRPr sz="23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bg2"/>
      </a:buClr>
      <a:buSzPct val="70000"/>
      <a:buFont typeface="Wingdings" pitchFamily="2" charset="2"/>
      <a:defRPr sz="23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3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3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3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3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80"/>
    <a:srgbClr val="00CC99"/>
    <a:srgbClr val="000099"/>
    <a:srgbClr val="66CCFF"/>
    <a:srgbClr val="00FF00"/>
    <a:srgbClr val="9933FF"/>
    <a:srgbClr val="FF9933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9828" autoAdjust="0"/>
  </p:normalViewPr>
  <p:slideViewPr>
    <p:cSldViewPr>
      <p:cViewPr varScale="1">
        <p:scale>
          <a:sx n="67" d="100"/>
          <a:sy n="67" d="100"/>
        </p:scale>
        <p:origin x="1260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04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57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57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fld id="{263DEED1-174E-4B22-A933-0C57F7BD854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06394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08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8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/>
              <a:t>Fare clic per modificare gli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208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08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fld id="{AE6FDD59-645E-4CC6-B7F1-6C24C4717AB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2249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782638" y="739775"/>
            <a:ext cx="7656512" cy="5089525"/>
          </a:xfrm>
          <a:prstGeom prst="roundRect">
            <a:avLst>
              <a:gd name="adj" fmla="val 0"/>
            </a:avLst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2400">
              <a:latin typeface="Times New Roman" pitchFamily="18" charset="0"/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white">
          <a:xfrm>
            <a:off x="882650" y="835025"/>
            <a:ext cx="7435850" cy="489743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CCCC9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2400">
              <a:latin typeface="Times New Roman" pitchFamily="18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blackWhite">
          <a:xfrm>
            <a:off x="1743075" y="3387725"/>
            <a:ext cx="5641975" cy="201453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88900">
            <a:solidFill>
              <a:srgbClr val="0099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1800"/>
          </a:p>
        </p:txBody>
      </p:sp>
      <p:sp>
        <p:nvSpPr>
          <p:cNvPr id="1556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163638" y="904875"/>
            <a:ext cx="6850062" cy="1997075"/>
          </a:xfrm>
        </p:spPr>
        <p:txBody>
          <a:bodyPr anchor="ctr" anchorCtr="1"/>
          <a:lstStyle>
            <a:lvl1pPr algn="ctr">
              <a:defRPr sz="3500" i="1">
                <a:solidFill>
                  <a:srgbClr val="000099"/>
                </a:solidFill>
              </a:defRPr>
            </a:lvl1pPr>
          </a:lstStyle>
          <a:p>
            <a:pPr lvl="0"/>
            <a:r>
              <a:rPr lang="it-IT" noProof="0"/>
              <a:t>Fare clic per modificare lo stile del titolo</a:t>
            </a:r>
          </a:p>
        </p:txBody>
      </p:sp>
      <p:sp>
        <p:nvSpPr>
          <p:cNvPr id="1556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006600" y="3571875"/>
            <a:ext cx="5013672" cy="1677988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2800"/>
            </a:lvl1pPr>
          </a:lstStyle>
          <a:p>
            <a:pPr lvl="0"/>
            <a:r>
              <a:rPr lang="it-IT" noProof="0"/>
              <a:t>Fare clic per modificare lo stile del sottotitolo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664603944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9917100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34150" y="533400"/>
            <a:ext cx="1924050" cy="5410200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762000" y="533400"/>
            <a:ext cx="5619750" cy="5410200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4160076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5187563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olo, testo e 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4686300" y="1905000"/>
            <a:ext cx="3771900" cy="19431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3"/>
          </p:nvPr>
        </p:nvSpPr>
        <p:spPr>
          <a:xfrm>
            <a:off x="4686300" y="4000500"/>
            <a:ext cx="3771900" cy="19431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94870779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2390686463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5886837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6291679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6533536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5934233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1915726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5039255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/>
              <a:t>Fare clic sull'icona per inserire un'immagine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6004604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audio" Target="../media/audio1.wav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533400"/>
            <a:ext cx="7696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905000"/>
            <a:ext cx="7696200" cy="461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gli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grpSp>
        <p:nvGrpSpPr>
          <p:cNvPr id="1028" name="Group 7"/>
          <p:cNvGrpSpPr>
            <a:grpSpLocks/>
          </p:cNvGrpSpPr>
          <p:nvPr/>
        </p:nvGrpSpPr>
        <p:grpSpPr bwMode="auto">
          <a:xfrm>
            <a:off x="168275" y="228600"/>
            <a:ext cx="8823325" cy="6440488"/>
            <a:chOff x="106" y="144"/>
            <a:chExt cx="5558" cy="3840"/>
          </a:xfrm>
        </p:grpSpPr>
        <p:sp>
          <p:nvSpPr>
            <p:cNvPr id="1029" name="AutoShape 8"/>
            <p:cNvSpPr>
              <a:spLocks noChangeArrowheads="1"/>
            </p:cNvSpPr>
            <p:nvPr/>
          </p:nvSpPr>
          <p:spPr bwMode="auto">
            <a:xfrm>
              <a:off x="106" y="144"/>
              <a:ext cx="5558" cy="3840"/>
            </a:xfrm>
            <a:prstGeom prst="roundRect">
              <a:avLst>
                <a:gd name="adj" fmla="val 0"/>
              </a:avLst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3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3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3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3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3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0000"/>
                <a:buFont typeface="Wingdings" pitchFamily="2" charset="2"/>
                <a:defRPr sz="23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0000"/>
                <a:buFont typeface="Wingdings" pitchFamily="2" charset="2"/>
                <a:defRPr sz="23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0000"/>
                <a:buFont typeface="Wingdings" pitchFamily="2" charset="2"/>
                <a:defRPr sz="23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0000"/>
                <a:buFont typeface="Wingdings" pitchFamily="2" charset="2"/>
                <a:defRPr sz="23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it-IT" altLang="it-IT" sz="2400">
                <a:latin typeface="Times New Roman" pitchFamily="18" charset="0"/>
              </a:endParaRPr>
            </a:p>
          </p:txBody>
        </p:sp>
        <p:sp>
          <p:nvSpPr>
            <p:cNvPr id="1030" name="Line 9"/>
            <p:cNvSpPr>
              <a:spLocks noChangeShapeType="1"/>
            </p:cNvSpPr>
            <p:nvPr/>
          </p:nvSpPr>
          <p:spPr bwMode="auto">
            <a:xfrm>
              <a:off x="480" y="1077"/>
              <a:ext cx="4848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4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  <p:sldLayoutId id="2147483835" r:id="rId12"/>
    <p:sldLayoutId id="2147483836" r:id="rId13"/>
  </p:sldLayoutIdLst>
  <p:transition>
    <p:dissolve/>
    <p:sndAc>
      <p:stSnd>
        <p:snd r:embed="rId15" name="click.wav"/>
      </p:stSnd>
    </p:sndAc>
  </p:transition>
  <p:txStyles>
    <p:titleStyle>
      <a:lvl1pPr algn="l" rtl="0" fontAlgn="base">
        <a:spcBef>
          <a:spcPct val="0"/>
        </a:spcBef>
        <a:spcAft>
          <a:spcPct val="0"/>
        </a:spcAft>
        <a:defRPr sz="3300">
          <a:solidFill>
            <a:srgbClr val="009999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300">
          <a:solidFill>
            <a:srgbClr val="009999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300">
          <a:solidFill>
            <a:srgbClr val="009999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300">
          <a:solidFill>
            <a:srgbClr val="009999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300">
          <a:solidFill>
            <a:srgbClr val="009999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l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D73E5C-5265-8CF4-C2C5-17821E0095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36B4F992-4E3B-EB46-AF14-D02CCDDE8F57}"/>
              </a:ext>
            </a:extLst>
          </p:cNvPr>
          <p:cNvSpPr txBox="1"/>
          <p:nvPr/>
        </p:nvSpPr>
        <p:spPr>
          <a:xfrm>
            <a:off x="251520" y="1484784"/>
            <a:ext cx="8695940" cy="3724096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it-IT" sz="2400" b="1" kern="100" dirty="0">
                <a:solidFill>
                  <a:srgbClr val="000099"/>
                </a:solidFill>
                <a:latin typeface="Arial (Corpo)"/>
                <a:ea typeface="Calibri" panose="020F0502020204030204" pitchFamily="34" charset="0"/>
                <a:cs typeface="Calibri" panose="020F0502020204030204" pitchFamily="34" charset="0"/>
              </a:rPr>
              <a:t>Il Fantacalcio</a:t>
            </a:r>
          </a:p>
          <a:p>
            <a:r>
              <a:rPr lang="it-IT" sz="2000" kern="100" dirty="0">
                <a:latin typeface="Arial (Corpo)"/>
                <a:ea typeface="Calibri" panose="020F0502020204030204" pitchFamily="34" charset="0"/>
                <a:cs typeface="Calibri" panose="020F0502020204030204" pitchFamily="34" charset="0"/>
              </a:rPr>
              <a:t>Due appassionati di fantacalcio vogliono realizzare un sito che gestisca le informazioni relative al fantacalcio. In particolar modo, il sito deve poter mostrare la lista dei giocatori presenti nel database. </a:t>
            </a:r>
          </a:p>
          <a:p>
            <a:r>
              <a:rPr lang="it-IT" sz="2000" kern="100" dirty="0">
                <a:latin typeface="Arial (Corpo)"/>
                <a:ea typeface="Calibri" panose="020F0502020204030204" pitchFamily="34" charset="0"/>
                <a:cs typeface="Calibri" panose="020F0502020204030204" pitchFamily="34" charset="0"/>
              </a:rPr>
              <a:t>Tramite la base di dati si deve poter risalire sia alla squadra dove un giocatore milita nell'anno in corso e sia quelle dove ha giocato in passato. In più, per ogni giocatore si vuole conoscere le partite in cui è sceso in campo. Di ogni partita si devono conoscere le squadre coinvolte e i goal realizzati da entrambe. </a:t>
            </a:r>
          </a:p>
          <a:p>
            <a:r>
              <a:rPr lang="it-IT" sz="2000" kern="100" dirty="0">
                <a:latin typeface="Arial (Corpo)"/>
                <a:ea typeface="Calibri" panose="020F0502020204030204" pitchFamily="34" charset="0"/>
                <a:cs typeface="Calibri" panose="020F0502020204030204" pitchFamily="34" charset="0"/>
              </a:rPr>
              <a:t>Nota bene: se il testo non specifica molti attributi, l'amministratore della base di dati è libero di inserire attributi a sua scelta. </a:t>
            </a:r>
            <a:endParaRPr lang="it-IT" sz="2000" kern="100" dirty="0">
              <a:effectLst/>
              <a:latin typeface="Arial (Corpo)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598175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A96CDC-52FB-D2F4-D05B-6B1AC3F3C3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1955A8A7-DD81-9400-3504-F86F4300E05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 Un esempio completo</a:t>
            </a:r>
            <a:endParaRPr lang="it-IT" alt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9963CA9-ADC0-169B-2744-5AE2ABAEBEFC}"/>
              </a:ext>
            </a:extLst>
          </p:cNvPr>
          <p:cNvSpPr txBox="1"/>
          <p:nvPr/>
        </p:nvSpPr>
        <p:spPr>
          <a:xfrm>
            <a:off x="611560" y="1988840"/>
            <a:ext cx="7488832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it-IT" sz="2800" b="1" i="0" dirty="0">
                <a:solidFill>
                  <a:srgbClr val="CC0000"/>
                </a:solidFill>
                <a:effectLst/>
              </a:rPr>
              <a:t>Relazione </a:t>
            </a:r>
            <a:r>
              <a:rPr lang="it-IT" sz="2800" b="1" dirty="0">
                <a:solidFill>
                  <a:srgbClr val="CC0000"/>
                </a:solidFill>
              </a:rPr>
              <a:t>giocatore</a:t>
            </a:r>
            <a:r>
              <a:rPr lang="it-IT" sz="2800" b="1" i="0" dirty="0">
                <a:solidFill>
                  <a:srgbClr val="CC0000"/>
                </a:solidFill>
                <a:effectLst/>
              </a:rPr>
              <a:t> – storico squadre:</a:t>
            </a:r>
            <a:endParaRPr lang="it-IT" sz="2800" b="0" i="0" dirty="0">
              <a:solidFill>
                <a:srgbClr val="000000"/>
              </a:solidFill>
              <a:effectLst/>
              <a:highlight>
                <a:srgbClr val="FFFF00"/>
              </a:highlight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9AFBE98-0FEA-186E-6A8A-8AFF753EF51E}"/>
              </a:ext>
            </a:extLst>
          </p:cNvPr>
          <p:cNvSpPr txBox="1"/>
          <p:nvPr/>
        </p:nvSpPr>
        <p:spPr>
          <a:xfrm>
            <a:off x="827584" y="4797152"/>
            <a:ext cx="7776864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90000"/>
              </a:lnSpc>
              <a:buFontTx/>
              <a:buChar char="-"/>
            </a:pPr>
            <a:r>
              <a:rPr lang="it-IT" sz="2400" dirty="0">
                <a:solidFill>
                  <a:srgbClr val="000000"/>
                </a:solidFill>
              </a:rPr>
              <a:t>È</a:t>
            </a:r>
            <a:r>
              <a:rPr lang="it-IT" sz="2400" b="0" i="0" dirty="0">
                <a:solidFill>
                  <a:srgbClr val="000000"/>
                </a:solidFill>
                <a:effectLst/>
              </a:rPr>
              <a:t> una relazione N – N </a:t>
            </a:r>
            <a:endParaRPr lang="it-IT" sz="2400" dirty="0">
              <a:solidFill>
                <a:srgbClr val="000000"/>
              </a:solidFill>
            </a:endParaRP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AAD448E5-0808-89E6-62EA-C5708904B3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837" y="2704244"/>
            <a:ext cx="6992326" cy="1857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391872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A96CDC-52FB-D2F4-D05B-6B1AC3F3C3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1955A8A7-DD81-9400-3504-F86F4300E05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 Un esempio completo</a:t>
            </a:r>
            <a:endParaRPr lang="it-IT" alt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9963CA9-ADC0-169B-2744-5AE2ABAEBEFC}"/>
              </a:ext>
            </a:extLst>
          </p:cNvPr>
          <p:cNvSpPr txBox="1"/>
          <p:nvPr/>
        </p:nvSpPr>
        <p:spPr>
          <a:xfrm>
            <a:off x="611560" y="1988840"/>
            <a:ext cx="7488832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it-IT" sz="2800" b="1" i="0" dirty="0">
                <a:solidFill>
                  <a:srgbClr val="CC0000"/>
                </a:solidFill>
                <a:effectLst/>
              </a:rPr>
              <a:t>Relazione </a:t>
            </a:r>
            <a:r>
              <a:rPr lang="it-IT" sz="2800" b="1" dirty="0">
                <a:solidFill>
                  <a:srgbClr val="CC0000"/>
                </a:solidFill>
              </a:rPr>
              <a:t>squadra</a:t>
            </a:r>
            <a:r>
              <a:rPr lang="it-IT" sz="2800" b="1" i="0" dirty="0">
                <a:solidFill>
                  <a:srgbClr val="CC0000"/>
                </a:solidFill>
                <a:effectLst/>
              </a:rPr>
              <a:t> – storico squadre:</a:t>
            </a:r>
            <a:endParaRPr lang="it-IT" sz="2800" b="0" i="0" dirty="0">
              <a:solidFill>
                <a:srgbClr val="000000"/>
              </a:solidFill>
              <a:effectLst/>
              <a:highlight>
                <a:srgbClr val="FFFF00"/>
              </a:highlight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9AFBE98-0FEA-186E-6A8A-8AFF753EF51E}"/>
              </a:ext>
            </a:extLst>
          </p:cNvPr>
          <p:cNvSpPr txBox="1"/>
          <p:nvPr/>
        </p:nvSpPr>
        <p:spPr>
          <a:xfrm>
            <a:off x="827584" y="4797152"/>
            <a:ext cx="77768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90000"/>
              </a:lnSpc>
              <a:buFontTx/>
              <a:buChar char="-"/>
            </a:pPr>
            <a:r>
              <a:rPr lang="it-IT" sz="2400" dirty="0">
                <a:solidFill>
                  <a:srgbClr val="000000"/>
                </a:solidFill>
              </a:rPr>
              <a:t>È</a:t>
            </a:r>
            <a:r>
              <a:rPr lang="it-IT" sz="2400" b="0" i="0" dirty="0">
                <a:solidFill>
                  <a:srgbClr val="000000"/>
                </a:solidFill>
                <a:effectLst/>
              </a:rPr>
              <a:t> una relazione N – N </a:t>
            </a:r>
            <a:endParaRPr lang="it-IT" sz="2400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</a:pPr>
            <a:endParaRPr lang="it-IT" sz="2400" b="0" i="0" dirty="0">
              <a:solidFill>
                <a:srgbClr val="000000"/>
              </a:solidFill>
              <a:effectLst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7188AC1B-4DBF-61D8-5150-25AE9FE4A8B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201"/>
          <a:stretch/>
        </p:blipFill>
        <p:spPr>
          <a:xfrm>
            <a:off x="726444" y="2780928"/>
            <a:ext cx="7259063" cy="187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834369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A96CDC-52FB-D2F4-D05B-6B1AC3F3C3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1955A8A7-DD81-9400-3504-F86F4300E05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 Un esempio completo</a:t>
            </a:r>
            <a:endParaRPr lang="it-IT" alt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9963CA9-ADC0-169B-2744-5AE2ABAEBEFC}"/>
              </a:ext>
            </a:extLst>
          </p:cNvPr>
          <p:cNvSpPr txBox="1"/>
          <p:nvPr/>
        </p:nvSpPr>
        <p:spPr>
          <a:xfrm>
            <a:off x="611560" y="1988840"/>
            <a:ext cx="7488832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it-IT" sz="2800" b="1" i="0" dirty="0">
                <a:solidFill>
                  <a:srgbClr val="CC0000"/>
                </a:solidFill>
                <a:effectLst/>
              </a:rPr>
              <a:t>Relazione partita – squadra:</a:t>
            </a:r>
            <a:endParaRPr lang="it-IT" sz="2800" b="0" i="0" dirty="0">
              <a:solidFill>
                <a:srgbClr val="000000"/>
              </a:solidFill>
              <a:effectLst/>
              <a:highlight>
                <a:srgbClr val="FFFF00"/>
              </a:highlight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9AFBE98-0FEA-186E-6A8A-8AFF753EF51E}"/>
              </a:ext>
            </a:extLst>
          </p:cNvPr>
          <p:cNvSpPr txBox="1"/>
          <p:nvPr/>
        </p:nvSpPr>
        <p:spPr>
          <a:xfrm>
            <a:off x="899592" y="5013176"/>
            <a:ext cx="7776864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it-IT" sz="2400" b="0" i="0" dirty="0">
                <a:solidFill>
                  <a:srgbClr val="000000"/>
                </a:solidFill>
                <a:effectLst/>
              </a:rPr>
              <a:t>- </a:t>
            </a:r>
            <a:r>
              <a:rPr lang="it-IT" sz="2400" dirty="0">
                <a:solidFill>
                  <a:srgbClr val="000000"/>
                </a:solidFill>
              </a:rPr>
              <a:t>È</a:t>
            </a:r>
            <a:r>
              <a:rPr lang="it-IT" sz="2400" b="0" i="0" dirty="0">
                <a:solidFill>
                  <a:srgbClr val="000000"/>
                </a:solidFill>
                <a:effectLst/>
              </a:rPr>
              <a:t> una relazione N – </a:t>
            </a:r>
            <a:r>
              <a:rPr lang="it-IT" sz="2400" dirty="0">
                <a:solidFill>
                  <a:srgbClr val="000000"/>
                </a:solidFill>
              </a:rPr>
              <a:t>N</a:t>
            </a:r>
            <a:endParaRPr lang="it-IT" sz="2400" b="0" i="0" dirty="0">
              <a:solidFill>
                <a:srgbClr val="000000"/>
              </a:solidFill>
              <a:effectLst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4B9FF24A-F4AA-8F15-D997-17D799EA2E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7024" y="2829551"/>
            <a:ext cx="6477904" cy="193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513563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D989E3-57F6-8CB0-5CF9-B699D68397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234FD5E2-1960-D00F-B3A3-F8575B58DF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3496" y="333375"/>
            <a:ext cx="8784976" cy="575345"/>
          </a:xfrm>
        </p:spPr>
        <p:txBody>
          <a:bodyPr/>
          <a:lstStyle/>
          <a:p>
            <a:r>
              <a:rPr lang="it-IT" b="1" dirty="0"/>
              <a:t>Effettuiamo il raffinamento</a:t>
            </a:r>
            <a:endParaRPr lang="it-IT" altLang="it-IT" dirty="0"/>
          </a:p>
        </p:txBody>
      </p:sp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69C89B65-79BE-53DB-16AC-B527FC27C0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980728"/>
            <a:ext cx="8496944" cy="575345"/>
          </a:xfrm>
        </p:spPr>
        <p:txBody>
          <a:bodyPr/>
          <a:lstStyle/>
          <a:p>
            <a:r>
              <a:rPr lang="it-IT" dirty="0"/>
              <a:t>Schema E-R finale: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C9CB033D-E10D-A1AC-3D49-CD3A43DF5E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088" y="2276872"/>
            <a:ext cx="7415808" cy="3952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365103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5A6925E-F0B4-89EE-5FCE-7C415B9BB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Cosa è richiesto?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04C8A20-303A-7E51-4C11-5A7CBB4B49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1905000"/>
            <a:ext cx="8058472" cy="4619625"/>
          </a:xfrm>
        </p:spPr>
        <p:txBody>
          <a:bodyPr/>
          <a:lstStyle/>
          <a:p>
            <a:pPr marL="342900" lvl="0" indent="-342900">
              <a:buFont typeface="+mj-lt"/>
              <a:buAutoNum type="arabicPeriod"/>
            </a:pPr>
            <a:r>
              <a:rPr lang="it-IT" sz="3200" dirty="0">
                <a:solidFill>
                  <a:srgbClr val="FF0000"/>
                </a:solidFill>
                <a:latin typeface="Arial (Corpo)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it-IT" sz="3200" dirty="0">
                <a:solidFill>
                  <a:srgbClr val="FF0000"/>
                </a:solidFill>
                <a:effectLst/>
                <a:latin typeface="Arial (Corpo)"/>
                <a:ea typeface="Calibri" panose="020F0502020204030204" pitchFamily="34" charset="0"/>
                <a:cs typeface="Times New Roman" panose="02020603050405020304" pitchFamily="18" charset="0"/>
              </a:rPr>
              <a:t>chema concettuale</a:t>
            </a:r>
            <a:endParaRPr lang="it-IT" sz="2800" dirty="0">
              <a:solidFill>
                <a:srgbClr val="FF0000"/>
              </a:solidFill>
              <a:effectLst/>
              <a:latin typeface="Arial (Corpo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it-IT" sz="2400" dirty="0">
                <a:effectLst/>
                <a:latin typeface="Arial (Corpo)"/>
                <a:ea typeface="Calibri" panose="020F0502020204030204" pitchFamily="34" charset="0"/>
                <a:cs typeface="Times New Roman" panose="02020603050405020304" pitchFamily="18" charset="0"/>
              </a:rPr>
              <a:t>glossario dei termini </a:t>
            </a:r>
            <a:endParaRPr lang="it-IT" sz="2000" dirty="0">
              <a:effectLst/>
              <a:latin typeface="Arial (Corpo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it-IT" sz="2400" dirty="0">
                <a:effectLst/>
                <a:latin typeface="Arial (Corpo)"/>
                <a:ea typeface="Calibri" panose="020F0502020204030204" pitchFamily="34" charset="0"/>
                <a:cs typeface="Times New Roman" panose="02020603050405020304" pitchFamily="18" charset="0"/>
              </a:rPr>
              <a:t>individuazione delle entità</a:t>
            </a:r>
            <a:endParaRPr lang="it-IT" sz="2000" dirty="0">
              <a:effectLst/>
              <a:latin typeface="Arial (Corpo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it-IT" sz="2400" dirty="0">
                <a:effectLst/>
                <a:latin typeface="Arial (Corpo)"/>
                <a:ea typeface="Calibri" panose="020F0502020204030204" pitchFamily="34" charset="0"/>
                <a:cs typeface="Times New Roman" panose="02020603050405020304" pitchFamily="18" charset="0"/>
              </a:rPr>
              <a:t>definizione delle relazioni </a:t>
            </a:r>
            <a:endParaRPr lang="it-IT" sz="2000" dirty="0">
              <a:effectLst/>
              <a:latin typeface="Arial (Corpo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it-IT" sz="2400" dirty="0">
                <a:effectLst/>
                <a:latin typeface="Arial (Corpo)"/>
                <a:ea typeface="Calibri" panose="020F0502020204030204" pitchFamily="34" charset="0"/>
                <a:cs typeface="Times New Roman" panose="02020603050405020304" pitchFamily="18" charset="0"/>
              </a:rPr>
              <a:t>ristrutturazione dello schema ER</a:t>
            </a:r>
            <a:endParaRPr lang="it-IT" sz="2000" dirty="0">
              <a:effectLst/>
              <a:latin typeface="Arial (Corpo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</a:pPr>
            <a:r>
              <a:rPr lang="it-IT" sz="2400" dirty="0">
                <a:effectLst/>
                <a:latin typeface="Arial (Corpo)"/>
                <a:ea typeface="Calibri" panose="020F0502020204030204" pitchFamily="34" charset="0"/>
                <a:cs typeface="Times New Roman" panose="02020603050405020304" pitchFamily="18" charset="0"/>
              </a:rPr>
              <a:t>analisi delle ridondanze</a:t>
            </a:r>
            <a:endParaRPr lang="it-IT" sz="2000" dirty="0">
              <a:effectLst/>
              <a:latin typeface="Arial (Corpo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</a:pPr>
            <a:r>
              <a:rPr lang="it-IT" sz="2400" dirty="0">
                <a:effectLst/>
                <a:latin typeface="Arial (Corpo)"/>
                <a:ea typeface="Calibri" panose="020F0502020204030204" pitchFamily="34" charset="0"/>
                <a:cs typeface="Times New Roman" panose="02020603050405020304" pitchFamily="18" charset="0"/>
              </a:rPr>
              <a:t>eliminazione delle gerarchie</a:t>
            </a:r>
            <a:endParaRPr lang="it-IT" sz="2000" dirty="0">
              <a:effectLst/>
              <a:latin typeface="Arial (Corpo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</a:pPr>
            <a:r>
              <a:rPr lang="it-IT" sz="2400" dirty="0">
                <a:effectLst/>
                <a:latin typeface="Arial (Corpo)"/>
                <a:ea typeface="Calibri" panose="020F0502020204030204" pitchFamily="34" charset="0"/>
                <a:cs typeface="Times New Roman" panose="02020603050405020304" pitchFamily="18" charset="0"/>
              </a:rPr>
              <a:t>partizionamento/accorpamento entità/relazioni</a:t>
            </a:r>
            <a:endParaRPr lang="it-IT" sz="2000" dirty="0">
              <a:effectLst/>
              <a:latin typeface="Arial (Corpo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it-IT" dirty="0">
              <a:latin typeface="Arial (Corpo)"/>
            </a:endParaRPr>
          </a:p>
        </p:txBody>
      </p:sp>
    </p:spTree>
    <p:extLst>
      <p:ext uri="{BB962C8B-B14F-4D97-AF65-F5344CB8AC3E}">
        <p14:creationId xmlns:p14="http://schemas.microsoft.com/office/powerpoint/2010/main" val="3520812030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22CC858-3F4C-1ACA-54D1-630D04AA7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Glossario dei termini</a:t>
            </a:r>
          </a:p>
        </p:txBody>
      </p:sp>
      <p:graphicFrame>
        <p:nvGraphicFramePr>
          <p:cNvPr id="4" name="Segnaposto contenuto 3">
            <a:extLst>
              <a:ext uri="{FF2B5EF4-FFF2-40B4-BE49-F238E27FC236}">
                <a16:creationId xmlns:a16="http://schemas.microsoft.com/office/drawing/2014/main" id="{4D8FF396-43C2-D1D3-B644-BBE525347E5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4725184"/>
              </p:ext>
            </p:extLst>
          </p:nvPr>
        </p:nvGraphicFramePr>
        <p:xfrm>
          <a:off x="762000" y="1916832"/>
          <a:ext cx="7696200" cy="43222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4050">
                  <a:extLst>
                    <a:ext uri="{9D8B030D-6E8A-4147-A177-3AD203B41FA5}">
                      <a16:colId xmlns:a16="http://schemas.microsoft.com/office/drawing/2014/main" val="2231587803"/>
                    </a:ext>
                  </a:extLst>
                </a:gridCol>
                <a:gridCol w="2390006">
                  <a:extLst>
                    <a:ext uri="{9D8B030D-6E8A-4147-A177-3AD203B41FA5}">
                      <a16:colId xmlns:a16="http://schemas.microsoft.com/office/drawing/2014/main" val="2596036977"/>
                    </a:ext>
                  </a:extLst>
                </a:gridCol>
                <a:gridCol w="1458094">
                  <a:extLst>
                    <a:ext uri="{9D8B030D-6E8A-4147-A177-3AD203B41FA5}">
                      <a16:colId xmlns:a16="http://schemas.microsoft.com/office/drawing/2014/main" val="938004406"/>
                    </a:ext>
                  </a:extLst>
                </a:gridCol>
                <a:gridCol w="1924050">
                  <a:extLst>
                    <a:ext uri="{9D8B030D-6E8A-4147-A177-3AD203B41FA5}">
                      <a16:colId xmlns:a16="http://schemas.microsoft.com/office/drawing/2014/main" val="2764982783"/>
                    </a:ext>
                  </a:extLst>
                </a:gridCol>
              </a:tblGrid>
              <a:tr h="375482">
                <a:tc>
                  <a:txBody>
                    <a:bodyPr/>
                    <a:lstStyle/>
                    <a:p>
                      <a:r>
                        <a:rPr lang="it-IT" dirty="0"/>
                        <a:t>Termine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Descrizione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Sinonimo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Legame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926259"/>
                  </a:ext>
                </a:extLst>
              </a:tr>
              <a:tr h="1203601">
                <a:tc>
                  <a:txBody>
                    <a:bodyPr/>
                    <a:lstStyle/>
                    <a:p>
                      <a:r>
                        <a:rPr lang="it-IT" dirty="0"/>
                        <a:t>Giocatore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Squadra in cui sta giocando e ha giocato. Partite che ha giocato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u="none" dirty="0"/>
                        <a:t>Squadra</a:t>
                      </a:r>
                    </a:p>
                    <a:p>
                      <a:r>
                        <a:rPr lang="it-IT" u="none" dirty="0"/>
                        <a:t>Partita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1479866"/>
                  </a:ext>
                </a:extLst>
              </a:tr>
              <a:tr h="375482">
                <a:tc>
                  <a:txBody>
                    <a:bodyPr/>
                    <a:lstStyle/>
                    <a:p>
                      <a:r>
                        <a:rPr lang="it-IT" dirty="0"/>
                        <a:t>Squadra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Giocatore</a:t>
                      </a:r>
                    </a:p>
                    <a:p>
                      <a:r>
                        <a:rPr lang="it-IT" dirty="0"/>
                        <a:t>Partita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349026"/>
                  </a:ext>
                </a:extLst>
              </a:tr>
              <a:tr h="375482">
                <a:tc>
                  <a:txBody>
                    <a:bodyPr/>
                    <a:lstStyle/>
                    <a:p>
                      <a:r>
                        <a:rPr lang="it-IT" dirty="0"/>
                        <a:t>Partita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Squadre che hanno giocato, numero di goal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Squadra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1257125"/>
                  </a:ext>
                </a:extLst>
              </a:tr>
              <a:tr h="375482">
                <a:tc>
                  <a:txBody>
                    <a:bodyPr/>
                    <a:lstStyle/>
                    <a:p>
                      <a:r>
                        <a:rPr lang="it-IT" dirty="0" err="1"/>
                        <a:t>Storico_Squadre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Squadre in cui il giocatore sta giocando e ha giocato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Giocatore</a:t>
                      </a:r>
                    </a:p>
                    <a:p>
                      <a:r>
                        <a:rPr lang="it-IT" dirty="0"/>
                        <a:t>Squadra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83919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0670528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16B010-4058-557C-22E2-E12F6FA72B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>
            <a:extLst>
              <a:ext uri="{FF2B5EF4-FFF2-40B4-BE49-F238E27FC236}">
                <a16:creationId xmlns:a16="http://schemas.microsoft.com/office/drawing/2014/main" id="{DEF23433-EC68-81DC-E9DF-92F03B3B67F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51520" y="1905000"/>
            <a:ext cx="8641655" cy="43322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sz="3200" b="0" i="0" dirty="0">
                <a:solidFill>
                  <a:srgbClr val="000000"/>
                </a:solidFill>
                <a:effectLst/>
              </a:rPr>
              <a:t>Dal testo possiamo individuare le seguenti </a:t>
            </a:r>
            <a:r>
              <a:rPr lang="it-IT" sz="3200" b="0" i="0" dirty="0">
                <a:solidFill>
                  <a:srgbClr val="FF0000"/>
                </a:solidFill>
                <a:effectLst/>
              </a:rPr>
              <a:t>entità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3200" b="0" i="0" dirty="0">
                <a:solidFill>
                  <a:srgbClr val="FF0000"/>
                </a:solidFill>
                <a:effectLst/>
              </a:rPr>
              <a:t>	</a:t>
            </a:r>
            <a:r>
              <a:rPr lang="it-IT" sz="3200" b="0" i="0" dirty="0">
                <a:effectLst/>
              </a:rPr>
              <a:t>- Giocatore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3200" dirty="0"/>
              <a:t>	- Squadra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3200" b="0" i="0" dirty="0">
                <a:effectLst/>
              </a:rPr>
              <a:t>	- Partita</a:t>
            </a:r>
            <a:br>
              <a:rPr lang="it-IT" sz="3200" b="0" i="0" dirty="0">
                <a:effectLst/>
              </a:rPr>
            </a:br>
            <a:endParaRPr lang="it-IT" sz="3200" b="0" i="0" dirty="0">
              <a:effectLst/>
            </a:endParaRPr>
          </a:p>
          <a:p>
            <a:pPr marL="0" indent="0">
              <a:lnSpc>
                <a:spcPct val="90000"/>
              </a:lnSpc>
              <a:buNone/>
            </a:pPr>
            <a:br>
              <a:rPr lang="it-IT" sz="1400" dirty="0"/>
            </a:br>
            <a:br>
              <a:rPr lang="it-IT" sz="1500" dirty="0"/>
            </a:br>
            <a:br>
              <a:rPr lang="it-IT" sz="1500" dirty="0"/>
            </a:br>
            <a:endParaRPr lang="it-IT" altLang="it-IT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410742E1-8CA7-0361-D068-DFEB4514386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 Un esempio completo</a:t>
            </a:r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19185702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A7ADF1-6446-7A20-187F-23A67604E7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>
            <a:extLst>
              <a:ext uri="{FF2B5EF4-FFF2-40B4-BE49-F238E27FC236}">
                <a16:creationId xmlns:a16="http://schemas.microsoft.com/office/drawing/2014/main" id="{D7730FED-B149-D7BC-D98B-9352ACCDE2F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sz="2800" b="1" i="0" dirty="0">
                <a:solidFill>
                  <a:srgbClr val="CC0000"/>
                </a:solidFill>
                <a:effectLst/>
              </a:rPr>
              <a:t>L</a:t>
            </a:r>
            <a:r>
              <a:rPr lang="it-IT" sz="2800" b="0" i="0" dirty="0">
                <a:solidFill>
                  <a:srgbClr val="D81E00"/>
                </a:solidFill>
                <a:effectLst/>
              </a:rPr>
              <a:t>’</a:t>
            </a:r>
            <a:r>
              <a:rPr lang="it-IT" sz="2800" b="1" i="0" dirty="0">
                <a:solidFill>
                  <a:srgbClr val="CC0000"/>
                </a:solidFill>
                <a:effectLst/>
              </a:rPr>
              <a:t>entità</a:t>
            </a:r>
            <a:r>
              <a:rPr lang="it-IT" sz="2800" dirty="0">
                <a:solidFill>
                  <a:srgbClr val="CC0000"/>
                </a:solidFill>
              </a:rPr>
              <a:t> </a:t>
            </a:r>
            <a:r>
              <a:rPr lang="it-IT" sz="2800" dirty="0"/>
              <a:t>Giocatore</a:t>
            </a:r>
          </a:p>
          <a:p>
            <a:pPr>
              <a:lnSpc>
                <a:spcPct val="90000"/>
              </a:lnSpc>
            </a:pPr>
            <a:r>
              <a:rPr lang="it-IT" sz="2800" b="1" i="0" dirty="0">
                <a:solidFill>
                  <a:srgbClr val="CC0000"/>
                </a:solidFill>
                <a:effectLst/>
              </a:rPr>
              <a:t>Attributi: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2800" b="1" i="0" dirty="0">
                <a:solidFill>
                  <a:srgbClr val="CC0000"/>
                </a:solidFill>
                <a:effectLst/>
              </a:rPr>
              <a:t>	</a:t>
            </a:r>
            <a:r>
              <a:rPr lang="it-IT" sz="2800" b="1" i="0" dirty="0">
                <a:effectLst/>
              </a:rPr>
              <a:t>- </a:t>
            </a:r>
            <a:r>
              <a:rPr lang="it-IT" sz="2800" b="1" i="0" dirty="0" err="1">
                <a:effectLst/>
              </a:rPr>
              <a:t>ID_Giocatore</a:t>
            </a:r>
            <a:endParaRPr lang="it-IT" sz="2800" b="1" i="0" dirty="0">
              <a:effectLst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it-IT" sz="2800" b="1" dirty="0"/>
              <a:t>	</a:t>
            </a:r>
            <a:r>
              <a:rPr lang="it-IT" sz="2800" b="1" i="0" dirty="0">
                <a:effectLst/>
              </a:rPr>
              <a:t>-</a:t>
            </a:r>
            <a:r>
              <a:rPr lang="it-IT" sz="2800" b="1" i="0" dirty="0">
                <a:solidFill>
                  <a:srgbClr val="CC0000"/>
                </a:solidFill>
                <a:effectLst/>
              </a:rPr>
              <a:t> </a:t>
            </a:r>
            <a:r>
              <a:rPr lang="it-IT" sz="2800" b="1" i="0" dirty="0">
                <a:effectLst/>
              </a:rPr>
              <a:t>Nome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2800" b="1" dirty="0"/>
              <a:t>	- Cognome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2800" b="1" i="0" dirty="0">
                <a:effectLst/>
              </a:rPr>
              <a:t>	- </a:t>
            </a:r>
            <a:r>
              <a:rPr lang="it-IT" sz="2800" b="1" dirty="0"/>
              <a:t>Data di nascita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2800" b="1" i="0" dirty="0">
                <a:effectLst/>
              </a:rPr>
              <a:t>	- Et</a:t>
            </a:r>
            <a:r>
              <a:rPr lang="it-IT" sz="2800" b="1" dirty="0"/>
              <a:t>à</a:t>
            </a:r>
          </a:p>
          <a:p>
            <a:pPr marL="0" indent="0">
              <a:lnSpc>
                <a:spcPct val="90000"/>
              </a:lnSpc>
              <a:buNone/>
            </a:pPr>
            <a:endParaRPr lang="it-IT" sz="2800" b="1" i="0" dirty="0">
              <a:effectLst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C904BB39-392F-BEB4-8093-917A74BB0EE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 Un esempio completo</a:t>
            </a:r>
            <a:endParaRPr lang="it-IT" altLang="it-IT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0AA43920-B130-2DA3-ADE4-DF0BB3563F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852936"/>
            <a:ext cx="4048008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506414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0E00CB-6C1B-C62C-EE67-3F4E5A85F4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>
            <a:extLst>
              <a:ext uri="{FF2B5EF4-FFF2-40B4-BE49-F238E27FC236}">
                <a16:creationId xmlns:a16="http://schemas.microsoft.com/office/drawing/2014/main" id="{D1EDB0D2-1551-8419-446F-01319BECA51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sz="2800" b="1" i="0" dirty="0">
                <a:solidFill>
                  <a:srgbClr val="CC0000"/>
                </a:solidFill>
                <a:effectLst/>
              </a:rPr>
              <a:t>L</a:t>
            </a:r>
            <a:r>
              <a:rPr lang="it-IT" sz="2800" b="0" i="0" dirty="0">
                <a:solidFill>
                  <a:srgbClr val="D81E00"/>
                </a:solidFill>
                <a:effectLst/>
              </a:rPr>
              <a:t>’</a:t>
            </a:r>
            <a:r>
              <a:rPr lang="it-IT" sz="2800" b="1" i="0" dirty="0">
                <a:solidFill>
                  <a:srgbClr val="CC0000"/>
                </a:solidFill>
                <a:effectLst/>
              </a:rPr>
              <a:t>entità </a:t>
            </a:r>
            <a:r>
              <a:rPr lang="it-IT" sz="2800" b="1" i="0" dirty="0">
                <a:effectLst/>
              </a:rPr>
              <a:t>Squadra</a:t>
            </a:r>
          </a:p>
          <a:p>
            <a:pPr>
              <a:lnSpc>
                <a:spcPct val="90000"/>
              </a:lnSpc>
            </a:pPr>
            <a:r>
              <a:rPr lang="it-IT" sz="2800" b="1" dirty="0">
                <a:solidFill>
                  <a:srgbClr val="CC0000"/>
                </a:solidFill>
              </a:rPr>
              <a:t>Attributi: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2800" b="1" dirty="0">
                <a:solidFill>
                  <a:srgbClr val="CC0000"/>
                </a:solidFill>
              </a:rPr>
              <a:t>	</a:t>
            </a:r>
            <a:r>
              <a:rPr lang="it-IT" sz="2800" b="1" dirty="0"/>
              <a:t>- </a:t>
            </a:r>
            <a:r>
              <a:rPr lang="it-IT" sz="2800" b="1" dirty="0" err="1"/>
              <a:t>ID_Squadra</a:t>
            </a:r>
            <a:endParaRPr lang="it-IT" sz="2800" b="1" dirty="0"/>
          </a:p>
          <a:p>
            <a:pPr marL="0" indent="0">
              <a:lnSpc>
                <a:spcPct val="90000"/>
              </a:lnSpc>
              <a:buNone/>
            </a:pPr>
            <a:r>
              <a:rPr lang="it-IT" sz="2800" b="1" dirty="0"/>
              <a:t>	- </a:t>
            </a:r>
            <a:r>
              <a:rPr lang="it-IT" sz="2800" b="1" dirty="0" err="1"/>
              <a:t>Nome_squadra</a:t>
            </a:r>
            <a:br>
              <a:rPr lang="it-IT" sz="2000" dirty="0"/>
            </a:br>
            <a:endParaRPr lang="it-IT" altLang="it-IT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329E4B53-341B-011A-81EB-50982F8B395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 Un esempio completo</a:t>
            </a:r>
            <a:endParaRPr lang="it-IT" altLang="it-IT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F0EF1917-F0F6-42FB-B746-37EC40D67F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9385" y="2348880"/>
            <a:ext cx="4120219" cy="233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332095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0E00CB-6C1B-C62C-EE67-3F4E5A85F4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>
            <a:extLst>
              <a:ext uri="{FF2B5EF4-FFF2-40B4-BE49-F238E27FC236}">
                <a16:creationId xmlns:a16="http://schemas.microsoft.com/office/drawing/2014/main" id="{D1EDB0D2-1551-8419-446F-01319BECA51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sz="2800" b="1" i="0" dirty="0">
                <a:solidFill>
                  <a:srgbClr val="CC0000"/>
                </a:solidFill>
                <a:effectLst/>
              </a:rPr>
              <a:t>L</a:t>
            </a:r>
            <a:r>
              <a:rPr lang="it-IT" sz="2800" b="0" i="0" dirty="0">
                <a:solidFill>
                  <a:srgbClr val="D81E00"/>
                </a:solidFill>
                <a:effectLst/>
              </a:rPr>
              <a:t>’</a:t>
            </a:r>
            <a:r>
              <a:rPr lang="it-IT" sz="2800" b="1" i="0" dirty="0">
                <a:solidFill>
                  <a:srgbClr val="CC0000"/>
                </a:solidFill>
                <a:effectLst/>
              </a:rPr>
              <a:t>entità </a:t>
            </a:r>
            <a:r>
              <a:rPr lang="it-IT" sz="2800" b="1" i="0" dirty="0" err="1">
                <a:effectLst/>
              </a:rPr>
              <a:t>Storico_Squadre</a:t>
            </a:r>
            <a:endParaRPr lang="it-IT" sz="2800" b="1" i="0" dirty="0">
              <a:effectLst/>
            </a:endParaRPr>
          </a:p>
          <a:p>
            <a:pPr>
              <a:lnSpc>
                <a:spcPct val="90000"/>
              </a:lnSpc>
            </a:pPr>
            <a:r>
              <a:rPr lang="it-IT" sz="2800" b="1" dirty="0">
                <a:solidFill>
                  <a:srgbClr val="CC0000"/>
                </a:solidFill>
              </a:rPr>
              <a:t>Attributi:</a:t>
            </a:r>
            <a:endParaRPr lang="it-IT" sz="2800" b="1" i="1" dirty="0">
              <a:solidFill>
                <a:srgbClr val="CC0000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it-IT" sz="2800" b="1" dirty="0">
                <a:solidFill>
                  <a:srgbClr val="CC0000"/>
                </a:solidFill>
              </a:rPr>
              <a:t>	</a:t>
            </a:r>
            <a:r>
              <a:rPr lang="it-IT" sz="2800" b="1" dirty="0"/>
              <a:t>- </a:t>
            </a:r>
            <a:r>
              <a:rPr lang="it-IT" sz="2800" b="1" dirty="0" err="1"/>
              <a:t>ID_Squadra</a:t>
            </a:r>
            <a:endParaRPr lang="it-IT" sz="2800" b="1" dirty="0"/>
          </a:p>
          <a:p>
            <a:pPr marL="0" indent="0">
              <a:lnSpc>
                <a:spcPct val="90000"/>
              </a:lnSpc>
              <a:buNone/>
            </a:pPr>
            <a:r>
              <a:rPr lang="it-IT" sz="2800" b="1" dirty="0"/>
              <a:t>	- </a:t>
            </a:r>
            <a:r>
              <a:rPr lang="it-IT" sz="2800" b="1" dirty="0" err="1"/>
              <a:t>Nome_squadra</a:t>
            </a:r>
            <a:br>
              <a:rPr lang="it-IT" sz="2000" dirty="0"/>
            </a:br>
            <a:endParaRPr lang="it-IT" altLang="it-IT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329E4B53-341B-011A-81EB-50982F8B395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 Un esempio completo</a:t>
            </a:r>
            <a:endParaRPr lang="it-IT" altLang="it-IT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505E1979-386B-2BF7-FE85-7E4C26B3B9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984" y="2348880"/>
            <a:ext cx="4268599" cy="2686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177296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0D4F92-E717-8238-1806-D06FCDB8CD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4D79FDBB-8399-A397-BB77-89871AACD5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3001" y="2708920"/>
            <a:ext cx="4000174" cy="2232248"/>
          </a:xfrm>
          <a:prstGeom prst="rect">
            <a:avLst/>
          </a:prstGeom>
        </p:spPr>
      </p:pic>
      <p:sp>
        <p:nvSpPr>
          <p:cNvPr id="19459" name="Rectangle 3">
            <a:extLst>
              <a:ext uri="{FF2B5EF4-FFF2-40B4-BE49-F238E27FC236}">
                <a16:creationId xmlns:a16="http://schemas.microsoft.com/office/drawing/2014/main" id="{6A9E1B30-C2A9-9D54-684E-95A2CB07A35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sz="2800" b="1" i="0" dirty="0">
                <a:solidFill>
                  <a:srgbClr val="CC0000"/>
                </a:solidFill>
                <a:effectLst/>
              </a:rPr>
              <a:t>L</a:t>
            </a:r>
            <a:r>
              <a:rPr lang="it-IT" sz="2800" b="0" i="0" dirty="0">
                <a:solidFill>
                  <a:srgbClr val="D81E00"/>
                </a:solidFill>
                <a:effectLst/>
              </a:rPr>
              <a:t>’</a:t>
            </a:r>
            <a:r>
              <a:rPr lang="it-IT" sz="2800" b="1" i="0" dirty="0">
                <a:solidFill>
                  <a:srgbClr val="CC0000"/>
                </a:solidFill>
                <a:effectLst/>
              </a:rPr>
              <a:t>entità</a:t>
            </a:r>
            <a:r>
              <a:rPr lang="it-IT" sz="2800" b="1" dirty="0">
                <a:solidFill>
                  <a:srgbClr val="CC0000"/>
                </a:solidFill>
              </a:rPr>
              <a:t> </a:t>
            </a:r>
            <a:r>
              <a:rPr lang="it-IT" sz="2800" b="1" dirty="0"/>
              <a:t>Partita</a:t>
            </a:r>
          </a:p>
          <a:p>
            <a:pPr>
              <a:lnSpc>
                <a:spcPct val="90000"/>
              </a:lnSpc>
            </a:pPr>
            <a:r>
              <a:rPr lang="it-IT" sz="2800" b="1" dirty="0">
                <a:solidFill>
                  <a:srgbClr val="CC0000"/>
                </a:solidFill>
              </a:rPr>
              <a:t>Attributi: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2800" b="1" dirty="0">
                <a:solidFill>
                  <a:srgbClr val="CC0000"/>
                </a:solidFill>
              </a:rPr>
              <a:t> </a:t>
            </a:r>
            <a:r>
              <a:rPr lang="it-IT" sz="2800" b="1" dirty="0"/>
              <a:t>	- </a:t>
            </a:r>
            <a:r>
              <a:rPr lang="it-IT" sz="2800" b="1" dirty="0" err="1"/>
              <a:t>ID_Squadra_casa</a:t>
            </a:r>
            <a:endParaRPr lang="it-IT" sz="2800" b="1" dirty="0"/>
          </a:p>
          <a:p>
            <a:pPr marL="0" indent="0">
              <a:lnSpc>
                <a:spcPct val="90000"/>
              </a:lnSpc>
              <a:buNone/>
            </a:pPr>
            <a:r>
              <a:rPr lang="it-IT" sz="2800" b="1" dirty="0"/>
              <a:t>	- </a:t>
            </a:r>
            <a:r>
              <a:rPr lang="it-IT" sz="2800" b="1" dirty="0" err="1"/>
              <a:t>ID_Squadra_ospite</a:t>
            </a:r>
            <a:endParaRPr lang="it-IT" sz="2800" b="1" dirty="0"/>
          </a:p>
          <a:p>
            <a:pPr marL="0" indent="0">
              <a:lnSpc>
                <a:spcPct val="90000"/>
              </a:lnSpc>
              <a:buNone/>
            </a:pPr>
            <a:r>
              <a:rPr lang="it-IT" sz="2800" b="1" dirty="0"/>
              <a:t>	- Data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2800" b="1" dirty="0"/>
              <a:t>	- Goal Squadra Casa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2800" b="1" dirty="0"/>
              <a:t>	- Goal Squadra Ospite</a:t>
            </a:r>
          </a:p>
          <a:p>
            <a:pPr marL="0" indent="0">
              <a:lnSpc>
                <a:spcPct val="90000"/>
              </a:lnSpc>
              <a:buNone/>
            </a:pPr>
            <a:br>
              <a:rPr lang="it-IT" sz="2300" dirty="0"/>
            </a:br>
            <a:endParaRPr lang="it-IT" altLang="it-IT" sz="2300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066BB45F-C3A5-4E22-76A6-22BBFD5939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 Un esempio completo</a:t>
            </a:r>
            <a:endParaRPr lang="it-IT" altLang="it-IT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8B0F9CCE-3D74-CB90-AAE9-747A1C4FEC96}"/>
              </a:ext>
            </a:extLst>
          </p:cNvPr>
          <p:cNvSpPr txBox="1"/>
          <p:nvPr/>
        </p:nvSpPr>
        <p:spPr>
          <a:xfrm flipH="1">
            <a:off x="231785" y="5589240"/>
            <a:ext cx="86089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latin typeface="+mn-lt"/>
              </a:rPr>
              <a:t>Utilizziamo come chiave primaria l’insieme della chiave </a:t>
            </a:r>
            <a:r>
              <a:rPr lang="it-IT" sz="2000" b="1" dirty="0" err="1">
                <a:latin typeface="+mn-lt"/>
              </a:rPr>
              <a:t>ID_Squadra_casa</a:t>
            </a:r>
            <a:r>
              <a:rPr lang="it-IT" sz="2000" b="1" dirty="0">
                <a:latin typeface="+mn-lt"/>
              </a:rPr>
              <a:t>, </a:t>
            </a:r>
            <a:r>
              <a:rPr lang="it-IT" sz="2000" b="1" dirty="0" err="1">
                <a:latin typeface="+mn-lt"/>
              </a:rPr>
              <a:t>ID_Squadra_ospite</a:t>
            </a:r>
            <a:r>
              <a:rPr lang="it-IT" sz="2000" b="1" dirty="0">
                <a:latin typeface="+mn-lt"/>
              </a:rPr>
              <a:t> e data</a:t>
            </a:r>
            <a:r>
              <a:rPr lang="it-IT" sz="1800" b="1" dirty="0">
                <a:latin typeface="+mn-lt"/>
              </a:rPr>
              <a:t> </a:t>
            </a:r>
            <a:r>
              <a:rPr lang="it-IT" sz="2000" b="1" dirty="0">
                <a:latin typeface="+mn-lt"/>
              </a:rPr>
              <a:t>così potremo gestire al meglio le partite passate</a:t>
            </a:r>
            <a:endParaRPr lang="it-IT" sz="1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16987406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752D64-6D49-8758-B3E9-A7B1209D58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>
            <a:extLst>
              <a:ext uri="{FF2B5EF4-FFF2-40B4-BE49-F238E27FC236}">
                <a16:creationId xmlns:a16="http://schemas.microsoft.com/office/drawing/2014/main" id="{4939031C-A05A-22CC-ECF5-6D97269D03D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620344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sz="3200" b="1" i="0" dirty="0">
                <a:solidFill>
                  <a:srgbClr val="CC0000"/>
                </a:solidFill>
                <a:effectLst/>
              </a:rPr>
              <a:t>Le relazioni</a:t>
            </a:r>
          </a:p>
          <a:p>
            <a:pPr>
              <a:lnSpc>
                <a:spcPct val="90000"/>
              </a:lnSpc>
            </a:pPr>
            <a:r>
              <a:rPr lang="it-IT" sz="3200" b="0" i="0" dirty="0">
                <a:solidFill>
                  <a:srgbClr val="000000"/>
                </a:solidFill>
                <a:effectLst/>
              </a:rPr>
              <a:t>Possiamo individuare dal testo </a:t>
            </a:r>
            <a:r>
              <a:rPr lang="it-IT" sz="3200" b="0" i="0" dirty="0">
                <a:solidFill>
                  <a:srgbClr val="000000"/>
                </a:solidFill>
                <a:effectLst/>
                <a:highlight>
                  <a:srgbClr val="FFFF00"/>
                </a:highlight>
              </a:rPr>
              <a:t>tre relazioni tra le entità</a:t>
            </a:r>
          </a:p>
          <a:p>
            <a:pPr marL="0" indent="0">
              <a:lnSpc>
                <a:spcPct val="90000"/>
              </a:lnSpc>
              <a:buNone/>
            </a:pPr>
            <a:endParaRPr lang="it-IT" sz="2600" dirty="0">
              <a:solidFill>
                <a:srgbClr val="000000"/>
              </a:solidFill>
              <a:highlight>
                <a:srgbClr val="FFFF00"/>
              </a:highlight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it-IT" sz="2600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«… alla squadra dove un giocatore milita nell'anno in corso e sia quelle dove ha giocato in passato</a:t>
            </a:r>
            <a:r>
              <a:rPr lang="it-IT" sz="2600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…» </a:t>
            </a:r>
          </a:p>
          <a:p>
            <a:pPr marL="0" indent="0">
              <a:lnSpc>
                <a:spcPct val="90000"/>
              </a:lnSpc>
              <a:buNone/>
            </a:pPr>
            <a:endParaRPr lang="it-IT" sz="2600" kern="1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it-IT" sz="2600" kern="1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«… per ogni giocatore si vuole conoscere le partite in cui è sceso in campo.»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2600" b="0" i="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>
              <a:lnSpc>
                <a:spcPct val="90000"/>
              </a:lnSpc>
              <a:buNone/>
            </a:pPr>
            <a:br>
              <a:rPr lang="it-IT" sz="2600" b="0" i="0" dirty="0">
                <a:solidFill>
                  <a:srgbClr val="000000"/>
                </a:solidFill>
                <a:effectLst/>
              </a:rPr>
            </a:br>
            <a:br>
              <a:rPr lang="it-IT" sz="3200" dirty="0"/>
            </a:br>
            <a:br>
              <a:rPr lang="it-IT" sz="2000" dirty="0"/>
            </a:br>
            <a:endParaRPr lang="it-IT" altLang="it-IT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3CEDE403-1E5B-6FA6-172F-FC979F5F388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 Un esempio completo</a:t>
            </a:r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3749651279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theme/theme1.xml><?xml version="1.0" encoding="utf-8"?>
<a:theme xmlns:a="http://schemas.openxmlformats.org/drawingml/2006/main" name="slides">
  <a:themeElements>
    <a:clrScheme name="Studio 1">
      <a:dk1>
        <a:srgbClr val="000000"/>
      </a:dk1>
      <a:lt1>
        <a:srgbClr val="FFFFFF"/>
      </a:lt1>
      <a:dk2>
        <a:srgbClr val="336666"/>
      </a:dk2>
      <a:lt2>
        <a:srgbClr val="CCCC99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336666"/>
      </a:folHlink>
    </a:clrScheme>
    <a:fontScheme name="Studio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54000" tIns="45720" rIns="5400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2"/>
          </a:buClr>
          <a:buSzPct val="70000"/>
          <a:buFont typeface="Wingdings" pitchFamily="2" charset="2"/>
          <a:buNone/>
          <a:tabLst/>
          <a:defRPr kumimoji="0" lang="it-IT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54000" tIns="45720" rIns="5400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2"/>
          </a:buClr>
          <a:buSzPct val="70000"/>
          <a:buFont typeface="Wingdings" pitchFamily="2" charset="2"/>
          <a:buNone/>
          <a:tabLst/>
          <a:defRPr kumimoji="0" lang="it-IT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udio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slides</Template>
  <TotalTime>2476</TotalTime>
  <Words>471</Words>
  <Application>Microsoft Office PowerPoint</Application>
  <PresentationFormat>Presentazione su schermo (4:3)</PresentationFormat>
  <Paragraphs>86</Paragraphs>
  <Slides>13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20" baseType="lpstr">
      <vt:lpstr>Wingdings</vt:lpstr>
      <vt:lpstr>Arial Black</vt:lpstr>
      <vt:lpstr>Times New Roman</vt:lpstr>
      <vt:lpstr>Arial</vt:lpstr>
      <vt:lpstr>Arial (Corpo)</vt:lpstr>
      <vt:lpstr>Calibri</vt:lpstr>
      <vt:lpstr>slides</vt:lpstr>
      <vt:lpstr>Presentazione standard di PowerPoint</vt:lpstr>
      <vt:lpstr>Cosa è richiesto?</vt:lpstr>
      <vt:lpstr>Glossario dei termini</vt:lpstr>
      <vt:lpstr> Un esempio completo</vt:lpstr>
      <vt:lpstr> Un esempio completo</vt:lpstr>
      <vt:lpstr> Un esempio completo</vt:lpstr>
      <vt:lpstr> Un esempio completo</vt:lpstr>
      <vt:lpstr> Un esempio completo</vt:lpstr>
      <vt:lpstr> Un esempio completo</vt:lpstr>
      <vt:lpstr> Un esempio completo</vt:lpstr>
      <vt:lpstr> Un esempio completo</vt:lpstr>
      <vt:lpstr> Un esempio completo</vt:lpstr>
      <vt:lpstr>Effettuiamo il raffinamento</vt:lpstr>
    </vt:vector>
  </TitlesOfParts>
  <Company>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MODULO1</dc:title>
  <dc:creator>.</dc:creator>
  <cp:lastModifiedBy>Martina Bua</cp:lastModifiedBy>
  <cp:revision>314</cp:revision>
  <dcterms:created xsi:type="dcterms:W3CDTF">2007-11-01T08:11:31Z</dcterms:created>
  <dcterms:modified xsi:type="dcterms:W3CDTF">2025-02-21T17:42:47Z</dcterms:modified>
</cp:coreProperties>
</file>