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98" r:id="rId1"/>
  </p:sldMasterIdLst>
  <p:notesMasterIdLst>
    <p:notesMasterId r:id="rId18"/>
  </p:notesMasterIdLst>
  <p:handoutMasterIdLst>
    <p:handoutMasterId r:id="rId19"/>
  </p:handoutMasterIdLst>
  <p:sldIdLst>
    <p:sldId id="281" r:id="rId2"/>
    <p:sldId id="315" r:id="rId3"/>
    <p:sldId id="285" r:id="rId4"/>
    <p:sldId id="289" r:id="rId5"/>
    <p:sldId id="307" r:id="rId6"/>
    <p:sldId id="308" r:id="rId7"/>
    <p:sldId id="309" r:id="rId8"/>
    <p:sldId id="291" r:id="rId9"/>
    <p:sldId id="292" r:id="rId10"/>
    <p:sldId id="293" r:id="rId11"/>
    <p:sldId id="310" r:id="rId12"/>
    <p:sldId id="296" r:id="rId13"/>
    <p:sldId id="312" r:id="rId14"/>
    <p:sldId id="306" r:id="rId15"/>
    <p:sldId id="313" r:id="rId16"/>
    <p:sldId id="314" r:id="rId17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20"/>
    </p:embeddedFont>
    <p:embeddedFont>
      <p:font typeface="Bierstadt" panose="020B0004020202020204" pitchFamily="34" charset="0"/>
      <p:regular r:id="rId21"/>
      <p:bold r:id="rId22"/>
      <p:italic r:id="rId23"/>
      <p:boldItalic r:id="rId24"/>
    </p:embeddedFont>
  </p:embeddedFontLst>
  <p:defaultTextStyle>
    <a:defPPr>
      <a:defRPr lang="it-IT"/>
    </a:defPPr>
    <a:lvl1pPr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00CC99"/>
    <a:srgbClr val="000099"/>
    <a:srgbClr val="66CCFF"/>
    <a:srgbClr val="00FF00"/>
    <a:srgbClr val="9933FF"/>
    <a:srgbClr val="FF99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9828" autoAdjust="0"/>
  </p:normalViewPr>
  <p:slideViewPr>
    <p:cSldViewPr>
      <p:cViewPr varScale="1">
        <p:scale>
          <a:sx n="67" d="100"/>
          <a:sy n="67" d="100"/>
        </p:scale>
        <p:origin x="126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04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263DEED1-174E-4B22-A933-0C57F7BD854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0639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8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208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8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AE6FDD59-645E-4CC6-B7F1-6C24C4717AB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224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782638" y="739775"/>
            <a:ext cx="7656512" cy="5089525"/>
          </a:xfrm>
          <a:prstGeom prst="roundRect">
            <a:avLst>
              <a:gd name="adj" fmla="val 0"/>
            </a:avLst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882650" y="835025"/>
            <a:ext cx="7435850" cy="489743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CC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743075" y="3387725"/>
            <a:ext cx="5641975" cy="201453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88900">
            <a:solidFill>
              <a:srgbClr val="0099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/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163638" y="904875"/>
            <a:ext cx="6850062" cy="1997075"/>
          </a:xfrm>
        </p:spPr>
        <p:txBody>
          <a:bodyPr anchor="ctr" anchorCtr="1"/>
          <a:lstStyle>
            <a:lvl1pPr algn="ctr">
              <a:defRPr sz="3500" i="1">
                <a:solidFill>
                  <a:srgbClr val="000099"/>
                </a:solidFill>
              </a:defRPr>
            </a:lvl1pPr>
          </a:lstStyle>
          <a:p>
            <a:pPr lvl="0"/>
            <a:r>
              <a:rPr lang="it-IT" noProof="0"/>
              <a:t>Fare clic per modificare lo stile del titolo</a:t>
            </a:r>
          </a:p>
        </p:txBody>
      </p:sp>
      <p:sp>
        <p:nvSpPr>
          <p:cNvPr id="1556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006600" y="3571875"/>
            <a:ext cx="5013672" cy="1677988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2800"/>
            </a:lvl1pPr>
          </a:lstStyle>
          <a:p>
            <a:pPr lvl="0"/>
            <a:r>
              <a:rPr lang="it-IT" noProof="0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664603944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9917100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4160076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5187563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olo, tes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4870779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390686463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5886837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291679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6533536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5934233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1915726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5039255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6004604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61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grpSp>
        <p:nvGrpSpPr>
          <p:cNvPr id="1028" name="Group 7"/>
          <p:cNvGrpSpPr>
            <a:grpSpLocks/>
          </p:cNvGrpSpPr>
          <p:nvPr/>
        </p:nvGrpSpPr>
        <p:grpSpPr bwMode="auto">
          <a:xfrm>
            <a:off x="168275" y="228600"/>
            <a:ext cx="8823325" cy="6440488"/>
            <a:chOff x="106" y="144"/>
            <a:chExt cx="5558" cy="3840"/>
          </a:xfrm>
        </p:grpSpPr>
        <p:sp>
          <p:nvSpPr>
            <p:cNvPr id="1029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it-IT" sz="2400">
                <a:latin typeface="Times New Roman" pitchFamily="18" charset="0"/>
              </a:endParaRPr>
            </a:p>
          </p:txBody>
        </p:sp>
        <p:sp>
          <p:nvSpPr>
            <p:cNvPr id="1030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4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</p:sldLayoutIdLst>
  <p:transition>
    <p:dissolve/>
    <p:sndAc>
      <p:stSnd>
        <p:snd r:embed="rId15" name="click.wav"/>
      </p:stSnd>
    </p:sndAc>
  </p:transition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47E37C-C3A8-4A0C-CFC7-6FDFF6432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3C4AD359-2F2C-6B61-9972-C22E30036C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738451"/>
          </a:xfrm>
        </p:spPr>
        <p:txBody>
          <a:bodyPr/>
          <a:lstStyle/>
          <a:p>
            <a:r>
              <a:rPr lang="it-IT" b="1" dirty="0"/>
              <a:t>Un editor on-line</a:t>
            </a:r>
            <a:endParaRPr lang="it-IT" alt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E8402A7-FB3F-BED1-6228-02185F053419}"/>
              </a:ext>
            </a:extLst>
          </p:cNvPr>
          <p:cNvSpPr txBox="1"/>
          <p:nvPr/>
        </p:nvSpPr>
        <p:spPr>
          <a:xfrm>
            <a:off x="251519" y="366623"/>
            <a:ext cx="8653657" cy="6124754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000099"/>
                </a:solidFill>
              </a:rPr>
              <a:t>VENDITE E AGENTI</a:t>
            </a:r>
          </a:p>
          <a:p>
            <a:r>
              <a:rPr lang="it-IT" sz="2000" dirty="0"/>
              <a:t>La ditta </a:t>
            </a:r>
            <a:r>
              <a:rPr lang="it-IT" sz="2000" dirty="0" err="1"/>
              <a:t>Calore&amp;Bruciore</a:t>
            </a:r>
            <a:r>
              <a:rPr lang="it-IT" sz="2000" dirty="0"/>
              <a:t> spa produce stufe di diverse tipologie in base al funzionamento, al tipo di materiale, ai combustibili utilizzati e alla loro classe energetica.</a:t>
            </a:r>
          </a:p>
          <a:p>
            <a:r>
              <a:rPr lang="it-IT" sz="2000" dirty="0"/>
              <a:t>I prodotti sono suddivisi inoltre in due segmenti di mercato, quello domestico e quello industriale/commerciale.</a:t>
            </a:r>
          </a:p>
          <a:p>
            <a:r>
              <a:rPr lang="it-IT" sz="2000" dirty="0"/>
              <a:t>L’azienda distribuisce i propri prodotti mediante una rete stabile di </a:t>
            </a:r>
            <a:r>
              <a:rPr lang="it-IT" sz="2000" dirty="0">
                <a:latin typeface="+mn-lt"/>
              </a:rPr>
              <a:t>rivenditori fidelizzati, ai quali viene assegnata una zona geografica nella quale individuare e seguire i clienti.</a:t>
            </a:r>
          </a:p>
          <a:p>
            <a:r>
              <a:rPr lang="it-IT" sz="2000" dirty="0">
                <a:latin typeface="+mn-lt"/>
              </a:rPr>
              <a:t>Viene chiesto di descrivere la porzione del sistema informativo di </a:t>
            </a:r>
            <a:r>
              <a:rPr lang="it-IT" sz="2000" dirty="0" err="1">
                <a:latin typeface="+mn-lt"/>
              </a:rPr>
              <a:t>Calore&amp;Bruciore</a:t>
            </a:r>
            <a:r>
              <a:rPr lang="it-IT" sz="2000" dirty="0">
                <a:latin typeface="+mn-lt"/>
              </a:rPr>
              <a:t> spa che gestisce le vendite degli agenti di zona, mediante uno schema concettuale della relativa base di dati, per gestire le informazioni riguardanti gli agenti, i prodotti, le vendite e i relativi clienti tenendo conto:</a:t>
            </a:r>
          </a:p>
          <a:p>
            <a:r>
              <a:rPr lang="it-IT" sz="2000" dirty="0">
                <a:latin typeface="+mn-lt"/>
              </a:rPr>
              <a:t>• degli agenti, unici per ciascuna zona di riferimento;</a:t>
            </a:r>
          </a:p>
          <a:p>
            <a:r>
              <a:rPr lang="it-IT" sz="2000" dirty="0">
                <a:latin typeface="+mn-lt"/>
              </a:rPr>
              <a:t>• dei clienti che hanno fatto acquisti tramite il relativo agente di zona;</a:t>
            </a:r>
          </a:p>
          <a:p>
            <a:r>
              <a:rPr lang="it-IT" sz="2000" dirty="0">
                <a:latin typeface="+mn-lt"/>
              </a:rPr>
              <a:t>• </a:t>
            </a:r>
            <a:r>
              <a:rPr lang="it-IT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delle vendite, relative a ciascun agente e cliente, dove ogni vendita è relativa a un singolo prodotto.</a:t>
            </a:r>
          </a:p>
        </p:txBody>
      </p:sp>
    </p:spTree>
    <p:extLst>
      <p:ext uri="{BB962C8B-B14F-4D97-AF65-F5344CB8AC3E}">
        <p14:creationId xmlns:p14="http://schemas.microsoft.com/office/powerpoint/2010/main" val="3332577636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3D27FB-10FC-A53C-FE5D-5BF6745904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C8D3BB03-6663-7B6C-A39B-048C1D7B67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     diagramma  Clienti – Zona 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FA5FE926-FE3A-66E9-A4A7-2094AE64D8E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1524000"/>
          </a:xfrm>
        </p:spPr>
        <p:txBody>
          <a:bodyPr/>
          <a:lstStyle/>
          <a:p>
            <a:r>
              <a:rPr lang="it-IT" sz="3200" kern="0" dirty="0"/>
              <a:t>Inseriamo le relazioni e le</a:t>
            </a:r>
            <a:r>
              <a:rPr lang="it-IT" sz="3200" dirty="0"/>
              <a:t> cardinalità</a:t>
            </a:r>
            <a:r>
              <a:rPr lang="it-IT" sz="3200" kern="0" dirty="0"/>
              <a:t>:</a:t>
            </a:r>
          </a:p>
          <a:p>
            <a:pPr marL="400050" lvl="1" indent="0">
              <a:buNone/>
            </a:pPr>
            <a:endParaRPr lang="it-IT" sz="2300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9F7AD2BF-94BD-CF33-5A28-D3E313AF1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744" y="4509120"/>
            <a:ext cx="7810527" cy="2088232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4E0E1274-E8B6-2E6B-6030-A96A78CDA9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226" y="4531032"/>
            <a:ext cx="7994109" cy="2126352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3BC6034-0A7C-B537-08F3-DF3CB171F3BD}"/>
              </a:ext>
            </a:extLst>
          </p:cNvPr>
          <p:cNvSpPr txBox="1"/>
          <p:nvPr/>
        </p:nvSpPr>
        <p:spPr>
          <a:xfrm>
            <a:off x="603661" y="2586816"/>
            <a:ext cx="7136691" cy="446276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1" indent="-342900"/>
            <a:r>
              <a:rPr lang="it-IT" sz="2300" dirty="0">
                <a:effectLst/>
                <a:ea typeface="Times New Roman" panose="02020603050405020304" pitchFamily="18" charset="0"/>
              </a:rPr>
              <a:t>il cliente risiede in </a:t>
            </a:r>
            <a:r>
              <a:rPr lang="it-IT" sz="2300" dirty="0">
                <a:solidFill>
                  <a:srgbClr val="800080"/>
                </a:solidFill>
                <a:effectLst/>
                <a:highlight>
                  <a:srgbClr val="FFFF00"/>
                </a:highlight>
                <a:ea typeface="Times New Roman" panose="02020603050405020304" pitchFamily="18" charset="0"/>
              </a:rPr>
              <a:t>una zona (1)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A761BEC-C2EE-6164-CDCA-5226ADA51449}"/>
              </a:ext>
            </a:extLst>
          </p:cNvPr>
          <p:cNvSpPr txBox="1"/>
          <p:nvPr/>
        </p:nvSpPr>
        <p:spPr>
          <a:xfrm>
            <a:off x="594729" y="3194654"/>
            <a:ext cx="7136691" cy="446276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1" indent="-342900"/>
            <a:r>
              <a:rPr lang="it-IT" dirty="0"/>
              <a:t>in una zona possono esserci </a:t>
            </a:r>
            <a:r>
              <a:rPr lang="it-IT" dirty="0">
                <a:solidFill>
                  <a:srgbClr val="800080"/>
                </a:solidFill>
                <a:highlight>
                  <a:srgbClr val="FFFF00"/>
                </a:highlight>
              </a:rPr>
              <a:t>più clienti (N)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AD6BD58A-720F-28CD-8105-A2D3029C15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729" y="4531032"/>
            <a:ext cx="7810527" cy="2072820"/>
          </a:xfrm>
          <a:prstGeom prst="rect">
            <a:avLst/>
          </a:prstGeom>
        </p:spPr>
      </p:pic>
      <p:sp>
        <p:nvSpPr>
          <p:cNvPr id="16" name="Rettangolo 15">
            <a:extLst>
              <a:ext uri="{FF2B5EF4-FFF2-40B4-BE49-F238E27FC236}">
                <a16:creationId xmlns:a16="http://schemas.microsoft.com/office/drawing/2014/main" id="{ACD15A62-90CA-8237-41FA-0E681FDA8CE5}"/>
              </a:ext>
            </a:extLst>
          </p:cNvPr>
          <p:cNvSpPr/>
          <p:nvPr/>
        </p:nvSpPr>
        <p:spPr>
          <a:xfrm>
            <a:off x="6475173" y="3838099"/>
            <a:ext cx="2418002" cy="904863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È un caso di </a:t>
            </a:r>
          </a:p>
          <a:p>
            <a:pPr algn="ctr"/>
            <a:r>
              <a:rPr lang="it-IT" sz="2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relazione 1-N</a:t>
            </a:r>
          </a:p>
        </p:txBody>
      </p:sp>
    </p:spTree>
    <p:extLst>
      <p:ext uri="{BB962C8B-B14F-4D97-AF65-F5344CB8AC3E}">
        <p14:creationId xmlns:p14="http://schemas.microsoft.com/office/powerpoint/2010/main" val="1354005310"/>
      </p:ext>
    </p:extLst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71A5F8-77E5-51FB-707D-35E9BABEDA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ED122E5D-9E96-9698-2E86-F5D33493F1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sz="3200" b="1" dirty="0"/>
              <a:t>diagramma  clienti – agenti (vendite) </a:t>
            </a:r>
            <a:endParaRPr lang="it-IT" altLang="it-IT" sz="3200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6C076B05-A81F-0CFD-1113-69109B0C188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93397" y="1669367"/>
            <a:ext cx="8497639" cy="1872208"/>
          </a:xfrm>
        </p:spPr>
        <p:txBody>
          <a:bodyPr/>
          <a:lstStyle/>
          <a:p>
            <a:r>
              <a:rPr lang="it-IT" sz="3200" kern="0" dirty="0"/>
              <a:t>Inseriamo le relazioni e le</a:t>
            </a:r>
            <a:r>
              <a:rPr lang="it-IT" sz="3200" dirty="0"/>
              <a:t> cardinalità</a:t>
            </a:r>
            <a:r>
              <a:rPr lang="it-IT" sz="3200" kern="0" dirty="0"/>
              <a:t>:</a:t>
            </a:r>
          </a:p>
          <a:p>
            <a:pPr lvl="1" indent="-342900"/>
            <a:r>
              <a:rPr lang="it-IT" sz="2300" dirty="0">
                <a:effectLst/>
                <a:ea typeface="Times New Roman" panose="02020603050405020304" pitchFamily="18" charset="0"/>
              </a:rPr>
              <a:t>i clienti sono coinvolti nella vendita </a:t>
            </a:r>
            <a:r>
              <a:rPr lang="it-IT" sz="2300" dirty="0">
                <a:solidFill>
                  <a:srgbClr val="800080"/>
                </a:solidFill>
                <a:effectLst/>
                <a:highlight>
                  <a:srgbClr val="FFFF00"/>
                </a:highlight>
                <a:ea typeface="Times New Roman" panose="02020603050405020304" pitchFamily="18" charset="0"/>
              </a:rPr>
              <a:t>(N)</a:t>
            </a:r>
          </a:p>
          <a:p>
            <a:pPr lvl="1" indent="-342900"/>
            <a:r>
              <a:rPr lang="it-IT" sz="2300" dirty="0"/>
              <a:t>una agente effettua più vendite </a:t>
            </a:r>
            <a:r>
              <a:rPr lang="it-IT" sz="2300" dirty="0">
                <a:solidFill>
                  <a:srgbClr val="800080"/>
                </a:solidFill>
                <a:highlight>
                  <a:srgbClr val="FFFF00"/>
                </a:highlight>
              </a:rPr>
              <a:t>(N)</a:t>
            </a:r>
          </a:p>
          <a:p>
            <a:pPr lvl="2" indent="-342900"/>
            <a:r>
              <a:rPr lang="it-IT" sz="1900" dirty="0">
                <a:solidFill>
                  <a:srgbClr val="800080"/>
                </a:solidFill>
                <a:highlight>
                  <a:srgbClr val="FFFF00"/>
                </a:highlight>
                <a:sym typeface="Wingdings" panose="05000000000000000000" pitchFamily="2" charset="2"/>
              </a:rPr>
              <a:t> entità ponte Vendita</a:t>
            </a:r>
            <a:endParaRPr lang="it-IT" sz="1900" dirty="0">
              <a:solidFill>
                <a:srgbClr val="800080"/>
              </a:solidFill>
              <a:highlight>
                <a:srgbClr val="FFFF00"/>
              </a:highlight>
            </a:endParaRPr>
          </a:p>
          <a:p>
            <a:pPr lvl="1" indent="-342900"/>
            <a:endParaRPr lang="it-IT" sz="2300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985AC931-A773-D5E6-FA18-1FCE9F02C7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38" r="5907" b="4225"/>
          <a:stretch/>
        </p:blipFill>
        <p:spPr>
          <a:xfrm>
            <a:off x="622171" y="4821056"/>
            <a:ext cx="8270309" cy="1632280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456785EA-0ABA-9683-EE07-8F4255262E75}"/>
              </a:ext>
            </a:extLst>
          </p:cNvPr>
          <p:cNvSpPr txBox="1"/>
          <p:nvPr/>
        </p:nvSpPr>
        <p:spPr>
          <a:xfrm>
            <a:off x="414482" y="3429000"/>
            <a:ext cx="7325870" cy="446276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lvl="1" indent="-342900"/>
            <a:r>
              <a:rPr lang="it-IT" sz="2300" dirty="0"/>
              <a:t>Un </a:t>
            </a:r>
            <a:r>
              <a:rPr lang="it-IT" sz="2300" dirty="0">
                <a:solidFill>
                  <a:srgbClr val="FF0000"/>
                </a:solidFill>
              </a:rPr>
              <a:t>cliente</a:t>
            </a:r>
            <a:r>
              <a:rPr lang="it-IT" sz="2300" dirty="0"/>
              <a:t> può avere partecipato a </a:t>
            </a:r>
            <a:r>
              <a:rPr lang="it-IT" sz="2300" dirty="0">
                <a:solidFill>
                  <a:srgbClr val="800080"/>
                </a:solidFill>
              </a:rPr>
              <a:t>una o più</a:t>
            </a:r>
            <a:r>
              <a:rPr lang="it-IT" sz="2300" dirty="0"/>
              <a:t> </a:t>
            </a:r>
            <a:r>
              <a:rPr lang="it-IT" sz="2300" dirty="0">
                <a:solidFill>
                  <a:srgbClr val="FF0000"/>
                </a:solidFill>
              </a:rPr>
              <a:t>vendite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73535894-0800-B8FF-5AE2-FAB8DE8591CB}"/>
              </a:ext>
            </a:extLst>
          </p:cNvPr>
          <p:cNvSpPr txBox="1"/>
          <p:nvPr/>
        </p:nvSpPr>
        <p:spPr>
          <a:xfrm>
            <a:off x="395536" y="3918828"/>
            <a:ext cx="7325870" cy="446276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lvl="1" indent="-342900"/>
            <a:r>
              <a:rPr lang="it-IT" sz="2300" dirty="0"/>
              <a:t>Un </a:t>
            </a:r>
            <a:r>
              <a:rPr lang="it-IT" sz="2300" dirty="0">
                <a:solidFill>
                  <a:srgbClr val="FF0000"/>
                </a:solidFill>
              </a:rPr>
              <a:t>vendita</a:t>
            </a:r>
            <a:r>
              <a:rPr lang="it-IT" sz="2300" dirty="0"/>
              <a:t> può essere fatta a un </a:t>
            </a:r>
            <a:r>
              <a:rPr lang="it-IT" sz="2300" dirty="0">
                <a:solidFill>
                  <a:srgbClr val="FF0000"/>
                </a:solidFill>
              </a:rPr>
              <a:t>cliente</a:t>
            </a: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E08741E7-18E2-8A2D-65B2-0F5DAE3FA04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132"/>
          <a:stretch/>
        </p:blipFill>
        <p:spPr>
          <a:xfrm>
            <a:off x="539552" y="4885197"/>
            <a:ext cx="8352928" cy="1568139"/>
          </a:xfrm>
          <a:prstGeom prst="rect">
            <a:avLst/>
          </a:prstGeom>
        </p:spPr>
      </p:pic>
      <p:pic>
        <p:nvPicPr>
          <p:cNvPr id="31" name="Immagine 30">
            <a:extLst>
              <a:ext uri="{FF2B5EF4-FFF2-40B4-BE49-F238E27FC236}">
                <a16:creationId xmlns:a16="http://schemas.microsoft.com/office/drawing/2014/main" id="{633D03AB-B927-981D-A2FC-959538CA55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431" y="4821056"/>
            <a:ext cx="8358057" cy="1632280"/>
          </a:xfrm>
          <a:prstGeom prst="rect">
            <a:avLst/>
          </a:prstGeom>
        </p:spPr>
      </p:pic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F76BEB01-E971-847B-6EF8-A0D76B9106D1}"/>
              </a:ext>
            </a:extLst>
          </p:cNvPr>
          <p:cNvSpPr txBox="1"/>
          <p:nvPr/>
        </p:nvSpPr>
        <p:spPr>
          <a:xfrm>
            <a:off x="395536" y="4365104"/>
            <a:ext cx="7325870" cy="446276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lvl="1" indent="-342900"/>
            <a:r>
              <a:rPr lang="it-IT" sz="2300" dirty="0"/>
              <a:t>… analogamente tra </a:t>
            </a:r>
            <a:r>
              <a:rPr lang="it-IT" sz="2300" dirty="0">
                <a:solidFill>
                  <a:srgbClr val="FF0000"/>
                </a:solidFill>
              </a:rPr>
              <a:t>vendita</a:t>
            </a:r>
            <a:r>
              <a:rPr lang="it-IT" sz="2300" dirty="0"/>
              <a:t> e </a:t>
            </a:r>
            <a:r>
              <a:rPr lang="it-IT" sz="2300" dirty="0">
                <a:solidFill>
                  <a:srgbClr val="FF0000"/>
                </a:solidFill>
              </a:rPr>
              <a:t>agente</a:t>
            </a:r>
          </a:p>
        </p:txBody>
      </p:sp>
      <p:pic>
        <p:nvPicPr>
          <p:cNvPr id="34" name="Immagine 33">
            <a:extLst>
              <a:ext uri="{FF2B5EF4-FFF2-40B4-BE49-F238E27FC236}">
                <a16:creationId xmlns:a16="http://schemas.microsoft.com/office/drawing/2014/main" id="{B468329F-CBE3-416A-D7C9-C2A1BC28C93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552"/>
          <a:stretch/>
        </p:blipFill>
        <p:spPr>
          <a:xfrm>
            <a:off x="395536" y="4869160"/>
            <a:ext cx="8497639" cy="1632280"/>
          </a:xfrm>
          <a:prstGeom prst="rect">
            <a:avLst/>
          </a:prstGeom>
        </p:spPr>
      </p:pic>
      <p:sp>
        <p:nvSpPr>
          <p:cNvPr id="35" name="Rettangolo 34">
            <a:extLst>
              <a:ext uri="{FF2B5EF4-FFF2-40B4-BE49-F238E27FC236}">
                <a16:creationId xmlns:a16="http://schemas.microsoft.com/office/drawing/2014/main" id="{A720E988-AD44-06E4-9268-4C6797D04BE0}"/>
              </a:ext>
            </a:extLst>
          </p:cNvPr>
          <p:cNvSpPr/>
          <p:nvPr/>
        </p:nvSpPr>
        <p:spPr>
          <a:xfrm>
            <a:off x="6458966" y="4034923"/>
            <a:ext cx="2418002" cy="904863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È un caso di </a:t>
            </a:r>
          </a:p>
          <a:p>
            <a:pPr algn="ctr"/>
            <a:r>
              <a:rPr lang="it-IT" sz="2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relazione </a:t>
            </a:r>
            <a:r>
              <a:rPr lang="it-IT" sz="2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N</a:t>
            </a:r>
            <a:r>
              <a:rPr lang="it-IT" sz="2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-N</a:t>
            </a:r>
          </a:p>
        </p:txBody>
      </p:sp>
    </p:spTree>
    <p:extLst>
      <p:ext uri="{BB962C8B-B14F-4D97-AF65-F5344CB8AC3E}">
        <p14:creationId xmlns:p14="http://schemas.microsoft.com/office/powerpoint/2010/main" val="1761279995"/>
      </p:ext>
    </p:extLst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32" grpId="0" animBg="1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E8D575-4D08-297A-DA3C-2F078F58DF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31AC066D-B3A7-1367-D0E0-47B1D48A8D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   diagramma parziale   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F680DE84-6BE9-AAD6-1D47-84DEDC0F32E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r>
              <a:rPr lang="it-IT" sz="3200" dirty="0"/>
              <a:t>Prima parte del diagramma ER grezzo 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AA5048B-0586-41E1-0531-13438FB593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527" y="2636912"/>
            <a:ext cx="8649508" cy="3367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47869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1B8838-E7C6-C90D-09E0-0D02D0F60A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B01AF99A-E16D-A841-5FF4-FDDFC8263C1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260648"/>
            <a:ext cx="8713787" cy="1152128"/>
          </a:xfrm>
        </p:spPr>
        <p:txBody>
          <a:bodyPr/>
          <a:lstStyle/>
          <a:p>
            <a:r>
              <a:rPr lang="it-IT" sz="3200" dirty="0"/>
              <a:t>Aggiungiamo la relazione Vendita-Prodotto:</a:t>
            </a:r>
          </a:p>
          <a:p>
            <a:pPr marL="457200" lvl="1" indent="0">
              <a:buNone/>
            </a:pPr>
            <a:r>
              <a:rPr lang="it-IT" sz="2800" dirty="0"/>
              <a:t> - una </a:t>
            </a:r>
            <a:r>
              <a:rPr lang="it-IT" sz="2800" dirty="0">
                <a:solidFill>
                  <a:srgbClr val="FF0000"/>
                </a:solidFill>
              </a:rPr>
              <a:t>vendita</a:t>
            </a:r>
            <a:r>
              <a:rPr lang="it-IT" sz="2800" dirty="0"/>
              <a:t> è relativa a </a:t>
            </a:r>
            <a:r>
              <a:rPr lang="it-IT" sz="2800" dirty="0">
                <a:highlight>
                  <a:srgbClr val="FFFF00"/>
                </a:highlight>
              </a:rPr>
              <a:t>un solo </a:t>
            </a:r>
            <a:r>
              <a:rPr lang="it-IT" sz="2800" dirty="0">
                <a:solidFill>
                  <a:srgbClr val="FF0000"/>
                </a:solidFill>
              </a:rPr>
              <a:t>prodotto (1)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2A7C0D0-D6E1-45B2-3F3B-1F0F13532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1844824"/>
            <a:ext cx="3792883" cy="475252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3864465E-4117-4051-81B7-73EC3CBF62D5}"/>
              </a:ext>
            </a:extLst>
          </p:cNvPr>
          <p:cNvSpPr txBox="1"/>
          <p:nvPr/>
        </p:nvSpPr>
        <p:spPr>
          <a:xfrm>
            <a:off x="250825" y="1268760"/>
            <a:ext cx="86423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it-IT" sz="2800" dirty="0"/>
              <a:t>- un</a:t>
            </a:r>
            <a:r>
              <a:rPr lang="it-IT" sz="2800" dirty="0">
                <a:solidFill>
                  <a:srgbClr val="FF0000"/>
                </a:solidFill>
              </a:rPr>
              <a:t> prodotto </a:t>
            </a:r>
            <a:r>
              <a:rPr lang="it-IT" sz="2800" dirty="0"/>
              <a:t>può essere </a:t>
            </a:r>
            <a:r>
              <a:rPr lang="it-IT" sz="2800" dirty="0">
                <a:solidFill>
                  <a:srgbClr val="FF0000"/>
                </a:solidFill>
              </a:rPr>
              <a:t>venduto </a:t>
            </a:r>
            <a:r>
              <a:rPr lang="it-IT" sz="2800" dirty="0">
                <a:highlight>
                  <a:srgbClr val="FFFF00"/>
                </a:highlight>
              </a:rPr>
              <a:t>a più </a:t>
            </a:r>
            <a:r>
              <a:rPr lang="it-IT" sz="2800" dirty="0"/>
              <a:t>clienti (N)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6EEDA1E6-63D8-BBFA-4F71-7BFEA5CDC9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3768" y="1923247"/>
            <a:ext cx="3528392" cy="4725638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id="{47D1989B-4E0D-D2B0-0302-463321FBEB42}"/>
              </a:ext>
            </a:extLst>
          </p:cNvPr>
          <p:cNvSpPr/>
          <p:nvPr/>
        </p:nvSpPr>
        <p:spPr>
          <a:xfrm>
            <a:off x="5724128" y="2813395"/>
            <a:ext cx="2448272" cy="904863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È un caso di </a:t>
            </a:r>
          </a:p>
          <a:p>
            <a:pPr algn="ctr"/>
            <a:r>
              <a:rPr lang="it-IT" sz="2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relazione 1-N</a:t>
            </a:r>
          </a:p>
        </p:txBody>
      </p:sp>
    </p:spTree>
    <p:extLst>
      <p:ext uri="{BB962C8B-B14F-4D97-AF65-F5344CB8AC3E}">
        <p14:creationId xmlns:p14="http://schemas.microsoft.com/office/powerpoint/2010/main" val="1864413689"/>
      </p:ext>
    </p:extLst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1ACD1A-3EF2-A424-17ED-3914FDF97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F9D08844-435B-753E-8607-F4497B057AF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16024" y="332656"/>
            <a:ext cx="8892480" cy="648072"/>
          </a:xfrm>
        </p:spPr>
        <p:txBody>
          <a:bodyPr/>
          <a:lstStyle/>
          <a:p>
            <a:r>
              <a:rPr lang="it-IT" sz="3200" dirty="0"/>
              <a:t>Lo schema ER finale è il seguente </a:t>
            </a:r>
            <a:endParaRPr lang="it-IT" sz="2400" i="1" dirty="0">
              <a:solidFill>
                <a:srgbClr val="FF0000"/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57EB0369-A429-DFC9-C527-880D72E4CB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715" y="1113764"/>
            <a:ext cx="8215072" cy="53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934221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D989E3-57F6-8CB0-5CF9-B699D68397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234FD5E2-1960-D00F-B3A3-F8575B58DF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496" y="333375"/>
            <a:ext cx="8784976" cy="807368"/>
          </a:xfrm>
        </p:spPr>
        <p:txBody>
          <a:bodyPr/>
          <a:lstStyle/>
          <a:p>
            <a:r>
              <a:rPr lang="it-IT" b="1" dirty="0"/>
              <a:t>Effettuiamo il raffinamento (a) </a:t>
            </a:r>
            <a:endParaRPr lang="it-IT" altLang="it-IT" dirty="0"/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69C89B65-79BE-53DB-16AC-B527FC27C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196752"/>
            <a:ext cx="8496944" cy="4619625"/>
          </a:xfrm>
        </p:spPr>
        <p:txBody>
          <a:bodyPr/>
          <a:lstStyle/>
          <a:p>
            <a:r>
              <a:rPr lang="it-IT" dirty="0"/>
              <a:t>Comprimiamo la gerarchia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CB93A27-9030-EB79-D60F-B4790E19EF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916832"/>
            <a:ext cx="8154107" cy="470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380454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207206-66F3-9F7C-4209-595FD80474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2C67B574-EA63-C337-2AA7-0406AFDA13C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15106" y="1140743"/>
            <a:ext cx="8713787" cy="4332288"/>
          </a:xfrm>
        </p:spPr>
        <p:txBody>
          <a:bodyPr/>
          <a:lstStyle/>
          <a:p>
            <a:r>
              <a:rPr lang="it-IT" sz="2800" dirty="0"/>
              <a:t>Eliminiamo relazione 1-1 Agente-Zona</a:t>
            </a:r>
            <a:endParaRPr lang="it-IT" sz="2800" i="1" dirty="0"/>
          </a:p>
          <a:p>
            <a:endParaRPr lang="it-IT" sz="3200" dirty="0"/>
          </a:p>
          <a:p>
            <a:endParaRPr lang="it-IT" sz="3200" dirty="0"/>
          </a:p>
          <a:p>
            <a:endParaRPr lang="it-IT" sz="3200" dirty="0"/>
          </a:p>
          <a:p>
            <a:endParaRPr lang="it-IT" sz="3200" dirty="0"/>
          </a:p>
          <a:p>
            <a:endParaRPr lang="it-IT" sz="3200" dirty="0"/>
          </a:p>
          <a:p>
            <a:endParaRPr lang="it-IT" sz="3200" dirty="0"/>
          </a:p>
          <a:p>
            <a:endParaRPr lang="it-IT" sz="3200" dirty="0"/>
          </a:p>
          <a:p>
            <a:pPr marL="0" indent="0">
              <a:buNone/>
            </a:pPr>
            <a:r>
              <a:rPr lang="it-IT" sz="2400" i="1" dirty="0"/>
              <a:t>    (soluzione presente nel file </a:t>
            </a:r>
            <a:r>
              <a:rPr lang="it-IT" sz="2400" i="1" dirty="0">
                <a:solidFill>
                  <a:srgbClr val="00CC99"/>
                </a:solidFill>
              </a:rPr>
              <a:t>ER_vendite-SIA2019.drawio</a:t>
            </a:r>
            <a:r>
              <a:rPr lang="it-IT" sz="2400" i="1" dirty="0"/>
              <a:t>)</a:t>
            </a:r>
            <a:r>
              <a:rPr lang="it-IT" sz="3200" dirty="0"/>
              <a:t> </a:t>
            </a:r>
            <a:endParaRPr lang="it-IT" sz="2400" i="1" dirty="0">
              <a:solidFill>
                <a:srgbClr val="FF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C1EC11-CF67-FAC9-61F7-B34DCF7F20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496" y="333375"/>
            <a:ext cx="8784976" cy="807368"/>
          </a:xfrm>
        </p:spPr>
        <p:txBody>
          <a:bodyPr/>
          <a:lstStyle/>
          <a:p>
            <a:r>
              <a:rPr lang="it-IT" b="1" dirty="0"/>
              <a:t>Effettuiamo il raffinamento (b) </a:t>
            </a:r>
            <a:endParaRPr lang="it-IT" alt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E6D3A0D3-F49F-409B-5A7A-BBE9A3393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170" y="2060848"/>
            <a:ext cx="8283658" cy="332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813240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6925E-F0B4-89EE-5FCE-7C415B9BB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Cosa è richiesto?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4C8A20-303A-7E51-4C11-5A7CBB4B4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905000"/>
            <a:ext cx="8058472" cy="4619625"/>
          </a:xfrm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it-IT" sz="3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it-IT" sz="3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chema concettuale</a:t>
            </a:r>
            <a:endParaRPr lang="it-IT" sz="2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Bierstadt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glossario dei termini </a:t>
            </a:r>
            <a:endParaRPr lang="it-IT" sz="2000" dirty="0">
              <a:effectLst/>
              <a:latin typeface="Bierstadt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Bierstadt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individuazione delle entità</a:t>
            </a:r>
            <a:endParaRPr lang="it-IT" sz="2000" dirty="0">
              <a:effectLst/>
              <a:latin typeface="Bierstadt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Bierstadt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definizione delle relazioni </a:t>
            </a:r>
            <a:endParaRPr lang="it-IT" sz="2000" dirty="0">
              <a:effectLst/>
              <a:latin typeface="Bierstadt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Bierstadt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ristrutturazione dello schema ER</a:t>
            </a:r>
            <a:endParaRPr lang="it-IT" sz="2000" dirty="0">
              <a:effectLst/>
              <a:latin typeface="Bierstadt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it-IT" sz="2400" dirty="0">
                <a:effectLst/>
                <a:latin typeface="Bierstadt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analisi delle ridondanze</a:t>
            </a:r>
            <a:endParaRPr lang="it-IT" sz="2000" dirty="0">
              <a:effectLst/>
              <a:latin typeface="Bierstadt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it-IT" sz="2400" dirty="0">
                <a:effectLst/>
                <a:latin typeface="Bierstadt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eliminazione delle gerarchie</a:t>
            </a:r>
            <a:endParaRPr lang="it-IT" sz="2000" dirty="0">
              <a:effectLst/>
              <a:latin typeface="Bierstadt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it-IT" sz="2400" dirty="0">
                <a:effectLst/>
                <a:latin typeface="Bierstadt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partizionamento/accorpamento entità/relazioni</a:t>
            </a:r>
            <a:endParaRPr lang="it-IT" sz="2000" dirty="0">
              <a:effectLst/>
              <a:latin typeface="Bierstadt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20812030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4443C4-CFDB-BE8E-018B-B309D634E5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B25E6821-F678-C69D-9CDB-217F318BB7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vendite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EE475AF6-14EF-36DD-1DA2-A84030CDB7D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dirty="0"/>
              <a:t>Leggendo il testo individuiamo cinque entità:</a:t>
            </a:r>
          </a:p>
          <a:p>
            <a:pPr>
              <a:lnSpc>
                <a:spcPct val="90000"/>
              </a:lnSpc>
            </a:pPr>
            <a:endParaRPr lang="it-IT" dirty="0"/>
          </a:p>
          <a:p>
            <a:pPr>
              <a:lnSpc>
                <a:spcPct val="90000"/>
              </a:lnSpc>
            </a:pPr>
            <a:endParaRPr lang="it-IT" dirty="0"/>
          </a:p>
          <a:p>
            <a:pPr>
              <a:lnSpc>
                <a:spcPct val="90000"/>
              </a:lnSpc>
            </a:pPr>
            <a:endParaRPr lang="it-IT" dirty="0"/>
          </a:p>
          <a:p>
            <a:pPr>
              <a:lnSpc>
                <a:spcPct val="90000"/>
              </a:lnSpc>
            </a:pPr>
            <a:endParaRPr lang="it-IT" dirty="0"/>
          </a:p>
          <a:p>
            <a:pPr>
              <a:lnSpc>
                <a:spcPct val="90000"/>
              </a:lnSpc>
            </a:pPr>
            <a:endParaRPr lang="it-IT" dirty="0"/>
          </a:p>
          <a:p>
            <a:pPr>
              <a:lnSpc>
                <a:spcPct val="90000"/>
              </a:lnSpc>
            </a:pPr>
            <a:r>
              <a:rPr lang="it-IT" dirty="0"/>
              <a:t>Vediamole una per volta</a:t>
            </a:r>
            <a:br>
              <a:rPr lang="it-IT" dirty="0"/>
            </a:br>
            <a:endParaRPr lang="it-IT" alt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9B13C6D-2CAD-98C4-19CE-A555BF5F194F}"/>
              </a:ext>
            </a:extLst>
          </p:cNvPr>
          <p:cNvSpPr txBox="1"/>
          <p:nvPr/>
        </p:nvSpPr>
        <p:spPr>
          <a:xfrm>
            <a:off x="397917" y="2567854"/>
            <a:ext cx="8495258" cy="2252924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it-IT" sz="1800" b="1" dirty="0">
                <a:solidFill>
                  <a:srgbClr val="000099"/>
                </a:solidFill>
              </a:rPr>
              <a:t>VENDITE E AGENTI</a:t>
            </a:r>
          </a:p>
          <a:p>
            <a:r>
              <a:rPr lang="it-IT" sz="1800" b="1" dirty="0">
                <a:solidFill>
                  <a:srgbClr val="000099"/>
                </a:solidFill>
              </a:rPr>
              <a:t>… </a:t>
            </a:r>
          </a:p>
          <a:p>
            <a:r>
              <a:rPr lang="it-IT" sz="2400" dirty="0"/>
              <a:t>L’azienda </a:t>
            </a:r>
            <a:r>
              <a:rPr lang="it-IT" sz="2400" dirty="0">
                <a:solidFill>
                  <a:srgbClr val="FF0000"/>
                </a:solidFill>
              </a:rPr>
              <a:t>distribuisce (vende)</a:t>
            </a:r>
            <a:r>
              <a:rPr lang="it-IT" sz="2400" dirty="0"/>
              <a:t> i propri </a:t>
            </a:r>
            <a:r>
              <a:rPr lang="it-IT" sz="2400" dirty="0">
                <a:solidFill>
                  <a:srgbClr val="FF0000"/>
                </a:solidFill>
              </a:rPr>
              <a:t>prodotti</a:t>
            </a:r>
            <a:r>
              <a:rPr lang="it-IT" sz="2400" dirty="0"/>
              <a:t> mediante una rete stabile di </a:t>
            </a:r>
            <a:r>
              <a:rPr lang="it-IT" sz="2400" dirty="0">
                <a:solidFill>
                  <a:srgbClr val="FF0000"/>
                </a:solidFill>
              </a:rPr>
              <a:t>rivenditori</a:t>
            </a:r>
            <a:r>
              <a:rPr lang="it-IT" sz="2400" dirty="0"/>
              <a:t> fidelizzati, ai quali viene assegnata una </a:t>
            </a:r>
            <a:r>
              <a:rPr lang="it-IT" sz="2400" dirty="0">
                <a:solidFill>
                  <a:srgbClr val="FF0000"/>
                </a:solidFill>
              </a:rPr>
              <a:t>zona</a:t>
            </a:r>
            <a:r>
              <a:rPr lang="it-IT" sz="2400" dirty="0"/>
              <a:t> geografica nella quale individuare e seguire i </a:t>
            </a:r>
            <a:r>
              <a:rPr lang="it-IT" sz="2400" dirty="0">
                <a:solidFill>
                  <a:srgbClr val="FF0000"/>
                </a:solidFill>
              </a:rPr>
              <a:t>clienti</a:t>
            </a:r>
            <a:r>
              <a:rPr lang="it-IT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92642569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A7ADF1-6446-7A20-187F-23A67604E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2223D61E-F803-72C8-422B-0716CE91C7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vendite  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D7730FED-B149-D7BC-D98B-9352ACCDE2F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3200" dirty="0"/>
              <a:t>Dell’</a:t>
            </a:r>
            <a:r>
              <a:rPr lang="it-IT" sz="3200" dirty="0">
                <a:solidFill>
                  <a:srgbClr val="FF0000"/>
                </a:solidFill>
              </a:rPr>
              <a:t>agente </a:t>
            </a:r>
            <a:r>
              <a:rPr lang="it-IT" sz="3200" dirty="0"/>
              <a:t>si registra il </a:t>
            </a:r>
            <a:r>
              <a:rPr lang="it-IT" sz="3200" dirty="0">
                <a:solidFill>
                  <a:srgbClr val="00B0F0"/>
                </a:solidFill>
              </a:rPr>
              <a:t>nome</a:t>
            </a:r>
            <a:endParaRPr lang="it-IT" alt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7655A78-C872-DF8F-AF1E-772E854F8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808" y="2780928"/>
            <a:ext cx="4475470" cy="300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506414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99130E-531C-5F90-02DB-CB69BC6C66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A4736C0E-6579-E25A-5D9B-A2FFDAB236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vendite  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38C5F0D3-EC0D-D51D-D9FC-516714037D4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3200" dirty="0"/>
              <a:t>Interessano le </a:t>
            </a:r>
            <a:r>
              <a:rPr lang="it-IT" sz="3200" dirty="0">
                <a:solidFill>
                  <a:srgbClr val="FF0000"/>
                </a:solidFill>
              </a:rPr>
              <a:t>zone geografiche </a:t>
            </a:r>
            <a:r>
              <a:rPr lang="it-IT" sz="3200" dirty="0"/>
              <a:t>a loro assegnate</a:t>
            </a:r>
            <a:br>
              <a:rPr lang="it-IT" dirty="0"/>
            </a:br>
            <a:endParaRPr lang="it-IT" altLang="it-IT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9B00F869-C844-8708-F111-14D73390B1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2996952"/>
            <a:ext cx="2945318" cy="249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802612"/>
      </p:ext>
    </p:extLst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43CED2-C34C-11C3-81A5-34937A059F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C2D87EAE-BDF1-FB38-6942-0201057ECE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Prodotto  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04214ED1-0AFD-E7B0-8FD1-2C3FFF423D5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9" y="1905000"/>
            <a:ext cx="3960563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500" dirty="0"/>
              <a:t>I </a:t>
            </a:r>
            <a:r>
              <a:rPr lang="it-IT" sz="2500" dirty="0">
                <a:solidFill>
                  <a:srgbClr val="FF0000"/>
                </a:solidFill>
              </a:rPr>
              <a:t>prodotti</a:t>
            </a:r>
            <a:r>
              <a:rPr lang="it-IT" sz="2500" dirty="0"/>
              <a:t> sono di diverse </a:t>
            </a:r>
            <a:r>
              <a:rPr lang="it-IT" sz="2500" dirty="0">
                <a:solidFill>
                  <a:srgbClr val="0070C0"/>
                </a:solidFill>
              </a:rPr>
              <a:t>tipologie</a:t>
            </a:r>
            <a:r>
              <a:rPr lang="it-IT" sz="2500" dirty="0"/>
              <a:t> in base al </a:t>
            </a:r>
            <a:r>
              <a:rPr lang="it-IT" sz="2500" dirty="0">
                <a:solidFill>
                  <a:srgbClr val="0070C0"/>
                </a:solidFill>
              </a:rPr>
              <a:t>funzionamento</a:t>
            </a:r>
            <a:r>
              <a:rPr lang="it-IT" sz="2500" dirty="0"/>
              <a:t>, al tipo di </a:t>
            </a:r>
            <a:r>
              <a:rPr lang="it-IT" sz="2500" dirty="0">
                <a:solidFill>
                  <a:srgbClr val="0070C0"/>
                </a:solidFill>
              </a:rPr>
              <a:t>materiale</a:t>
            </a:r>
            <a:r>
              <a:rPr lang="it-IT" sz="2500" dirty="0"/>
              <a:t>, ai </a:t>
            </a:r>
            <a:r>
              <a:rPr lang="it-IT" sz="2500" dirty="0">
                <a:solidFill>
                  <a:srgbClr val="0070C0"/>
                </a:solidFill>
              </a:rPr>
              <a:t>combustibili</a:t>
            </a:r>
            <a:r>
              <a:rPr lang="it-IT" sz="2500" dirty="0"/>
              <a:t> utilizzati e alla loro </a:t>
            </a:r>
            <a:r>
              <a:rPr lang="it-IT" sz="2500" dirty="0">
                <a:solidFill>
                  <a:srgbClr val="0070C0"/>
                </a:solidFill>
              </a:rPr>
              <a:t>classe energetica.</a:t>
            </a:r>
          </a:p>
          <a:p>
            <a:pPr>
              <a:lnSpc>
                <a:spcPct val="90000"/>
              </a:lnSpc>
            </a:pPr>
            <a:r>
              <a:rPr lang="it-IT" sz="2500" dirty="0"/>
              <a:t>I prodotti sono suddivisi inoltre in due </a:t>
            </a:r>
            <a:r>
              <a:rPr lang="it-IT" sz="2500" dirty="0">
                <a:solidFill>
                  <a:srgbClr val="0070C0"/>
                </a:solidFill>
              </a:rPr>
              <a:t>segmenti di mercato</a:t>
            </a:r>
            <a:r>
              <a:rPr lang="it-IT" sz="2500" dirty="0"/>
              <a:t>, quello domestico e quello industriale/commerciale.</a:t>
            </a:r>
            <a:br>
              <a:rPr lang="it-IT" sz="2500" dirty="0"/>
            </a:br>
            <a:endParaRPr lang="it-IT" altLang="it-IT" sz="250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07DAD15-5CE8-247A-2251-AC73BCEA18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5" y="2642270"/>
            <a:ext cx="4752528" cy="2857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018168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37F194-68AC-B097-80C2-AAAEF971D5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45710927-2A66-904A-CECD-FE074A7C38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604" y="3137454"/>
            <a:ext cx="6120680" cy="2722934"/>
          </a:xfrm>
          <a:prstGeom prst="rect">
            <a:avLst/>
          </a:prstGeom>
        </p:spPr>
      </p:pic>
      <p:sp>
        <p:nvSpPr>
          <p:cNvPr id="19458" name="Rectangle 2">
            <a:extLst>
              <a:ext uri="{FF2B5EF4-FFF2-40B4-BE49-F238E27FC236}">
                <a16:creationId xmlns:a16="http://schemas.microsoft.com/office/drawing/2014/main" id="{970967C0-76C3-7BAC-81BB-F00F2371A4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Cliente  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AE8CBF24-FDE8-6795-BA6E-41C2CE126D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it-IT" sz="30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Dei </a:t>
            </a:r>
            <a:r>
              <a:rPr lang="it-IT" sz="3000" dirty="0">
                <a:solidFill>
                  <a:srgbClr val="FF0000"/>
                </a:solidFill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clienti</a:t>
            </a:r>
            <a:r>
              <a:rPr lang="it-IT" sz="30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 che hanno fatto </a:t>
            </a:r>
            <a:r>
              <a:rPr lang="it-IT" sz="3000" dirty="0">
                <a:solidFill>
                  <a:srgbClr val="FF0000"/>
                </a:solidFill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acquisti</a:t>
            </a:r>
            <a:r>
              <a:rPr lang="it-IT" sz="30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 tramite il relativo </a:t>
            </a:r>
            <a:r>
              <a:rPr lang="it-IT" sz="3000" dirty="0">
                <a:solidFill>
                  <a:srgbClr val="FF0000"/>
                </a:solidFill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agente di zona</a:t>
            </a:r>
            <a:endParaRPr lang="it-IT" sz="3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t-IT" sz="3200" dirty="0">
              <a:latin typeface="Arial (Corpo)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0AA33AA8-21A4-6BE4-B89F-5F0AC4BB57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3068960"/>
            <a:ext cx="5616624" cy="2791428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3C31FFAB-0F9A-ADB9-E3C2-78EA075C84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294" y="3068960"/>
            <a:ext cx="7071973" cy="3193057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F995FA96-A82E-468A-5212-E4636AFAC9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0294" y="3060819"/>
            <a:ext cx="6675668" cy="320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820089"/>
      </p:ext>
    </p:extLst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2C5F50-E39A-4E0E-82E3-BEE3B5AF86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C4DA551A-BCF4-9056-DACA-F26C91D8CF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Vendita  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52A661C7-12E6-E9CD-65AF-0F2B99C232E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it-IT" sz="2800" dirty="0"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it-IT" sz="28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elle </a:t>
            </a:r>
            <a:r>
              <a:rPr lang="it-IT" sz="2800" dirty="0">
                <a:solidFill>
                  <a:srgbClr val="FF0000"/>
                </a:solidFill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vendite</a:t>
            </a:r>
            <a:r>
              <a:rPr lang="it-IT" sz="28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, relative a ciascun agente e cliente, di cui viene memorizzato esclusivamente </a:t>
            </a:r>
            <a:r>
              <a:rPr lang="it-IT" sz="2800" dirty="0">
                <a:solidFill>
                  <a:srgbClr val="0070C0"/>
                </a:solidFill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l’importo</a:t>
            </a:r>
            <a:r>
              <a:rPr lang="it-IT" sz="28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 complessivo di ciascuna vendita </a:t>
            </a:r>
            <a:r>
              <a:rPr lang="it-IT" sz="2800" dirty="0">
                <a:solidFill>
                  <a:srgbClr val="0070C0"/>
                </a:solidFill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e la data</a:t>
            </a:r>
            <a:endParaRPr lang="it-IT" sz="28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t-IT" sz="3200" dirty="0">
              <a:latin typeface="Arial (Corpo)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D22EECF-5B76-413F-D2EA-E8A88E36B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0127" y="3356992"/>
            <a:ext cx="4327761" cy="2967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229505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CA175A-9D84-181B-E3BB-50EC39AAC9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5E2592F9-4924-7354-832A-F993A9CD6C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27584" y="577208"/>
            <a:ext cx="7015317" cy="663352"/>
          </a:xfrm>
        </p:spPr>
        <p:txBody>
          <a:bodyPr/>
          <a:lstStyle/>
          <a:p>
            <a:r>
              <a:rPr lang="it-IT" b="1" dirty="0"/>
              <a:t>diagramma Agente - Zona</a:t>
            </a:r>
            <a:endParaRPr lang="it-IT" altLang="it-IT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D9DF951-912C-6156-D988-47D358D0EE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709" y="1916832"/>
            <a:ext cx="8713787" cy="153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l"/>
              <a:defRPr sz="3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it-IT" sz="3200" kern="0" dirty="0"/>
              <a:t>Inseriamo le relazioni e le</a:t>
            </a:r>
            <a:r>
              <a:rPr lang="it-IT" sz="3200" dirty="0"/>
              <a:t> cardinalità</a:t>
            </a:r>
            <a:r>
              <a:rPr lang="it-IT" sz="3200" kern="0" dirty="0"/>
              <a:t>:</a:t>
            </a:r>
          </a:p>
          <a:p>
            <a:pPr lvl="1" indent="-342900"/>
            <a:r>
              <a:rPr lang="it-IT" sz="2300" dirty="0">
                <a:effectLst/>
                <a:ea typeface="Times New Roman" panose="02020603050405020304" pitchFamily="18" charset="0"/>
              </a:rPr>
              <a:t>agli agenti  viene assegnata </a:t>
            </a:r>
            <a:r>
              <a:rPr lang="it-IT" sz="2300" dirty="0">
                <a:solidFill>
                  <a:srgbClr val="FF0000"/>
                </a:solidFill>
                <a:effectLst/>
                <a:highlight>
                  <a:srgbClr val="FFFF00"/>
                </a:highlight>
                <a:ea typeface="Times New Roman" panose="02020603050405020304" pitchFamily="18" charset="0"/>
              </a:rPr>
              <a:t>una zona</a:t>
            </a:r>
          </a:p>
          <a:p>
            <a:pPr lvl="1" indent="-342900"/>
            <a:r>
              <a:rPr lang="it-IT" sz="2300" dirty="0"/>
              <a:t>degli agenti, </a:t>
            </a:r>
            <a:r>
              <a:rPr lang="it-IT" sz="2300" dirty="0">
                <a:solidFill>
                  <a:srgbClr val="7030A0"/>
                </a:solidFill>
                <a:highlight>
                  <a:srgbClr val="FFFF00"/>
                </a:highlight>
              </a:rPr>
              <a:t>unici</a:t>
            </a:r>
            <a:r>
              <a:rPr lang="it-IT" sz="2300" dirty="0">
                <a:solidFill>
                  <a:srgbClr val="7030A0"/>
                </a:solidFill>
              </a:rPr>
              <a:t> per ciascuna zona </a:t>
            </a:r>
            <a:r>
              <a:rPr lang="it-IT" sz="2300" dirty="0"/>
              <a:t>di riferimento</a:t>
            </a:r>
          </a:p>
          <a:p>
            <a:endParaRPr lang="it-IT" sz="3200" kern="0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7B168E8-F013-777E-EC84-7E415D3B30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3869904"/>
            <a:ext cx="6408712" cy="2079212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BF204EAE-6CF9-05F9-E2D7-3BFE5A892C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5416" y="3869905"/>
            <a:ext cx="6550920" cy="193536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ED606BDB-0D4C-26F7-8591-5D326C8EE0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1600" y="3447782"/>
            <a:ext cx="6878337" cy="2645514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196F2A83-E6F6-CB05-BE42-E2ED91919804}"/>
              </a:ext>
            </a:extLst>
          </p:cNvPr>
          <p:cNvSpPr/>
          <p:nvPr/>
        </p:nvSpPr>
        <p:spPr>
          <a:xfrm>
            <a:off x="2822939" y="5640700"/>
            <a:ext cx="3498122" cy="904863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È un caso di </a:t>
            </a:r>
          </a:p>
          <a:p>
            <a:pPr algn="ctr"/>
            <a:r>
              <a:rPr lang="it-IT" sz="2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relazione 1-1</a:t>
            </a:r>
          </a:p>
        </p:txBody>
      </p:sp>
    </p:spTree>
    <p:extLst>
      <p:ext uri="{BB962C8B-B14F-4D97-AF65-F5344CB8AC3E}">
        <p14:creationId xmlns:p14="http://schemas.microsoft.com/office/powerpoint/2010/main" val="561776479"/>
      </p:ext>
    </p:extLst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slides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Studi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4000" tIns="45720" rIns="5400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0000"/>
          <a:buFont typeface="Wingdings" pitchFamily="2" charset="2"/>
          <a:buNone/>
          <a:tabLst/>
          <a:defRPr kumimoji="0" lang="it-IT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4000" tIns="45720" rIns="5400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0000"/>
          <a:buFont typeface="Wingdings" pitchFamily="2" charset="2"/>
          <a:buNone/>
          <a:tabLst/>
          <a:defRPr kumimoji="0" lang="it-IT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</Template>
  <TotalTime>2012</TotalTime>
  <Words>600</Words>
  <Application>Microsoft Office PowerPoint</Application>
  <PresentationFormat>Presentazione su schermo (4:3)</PresentationFormat>
  <Paragraphs>82</Paragraphs>
  <Slides>16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5" baseType="lpstr">
      <vt:lpstr>Wingdings</vt:lpstr>
      <vt:lpstr>Symbol</vt:lpstr>
      <vt:lpstr>Times New Roman</vt:lpstr>
      <vt:lpstr>Arial</vt:lpstr>
      <vt:lpstr>Arial Black</vt:lpstr>
      <vt:lpstr>Bierstadt</vt:lpstr>
      <vt:lpstr>Arial (Corpo)</vt:lpstr>
      <vt:lpstr>Calibri</vt:lpstr>
      <vt:lpstr>slides</vt:lpstr>
      <vt:lpstr>Un editor on-line</vt:lpstr>
      <vt:lpstr>Cosa è richiesto?</vt:lpstr>
      <vt:lpstr>Un esempio: diagramma vendite</vt:lpstr>
      <vt:lpstr>Un esempio: diagramma vendite  </vt:lpstr>
      <vt:lpstr>Un esempio: diagramma vendite  </vt:lpstr>
      <vt:lpstr>Un esempio: diagramma Prodotto  </vt:lpstr>
      <vt:lpstr>Un esempio: diagramma Cliente  </vt:lpstr>
      <vt:lpstr>Un esempio: diagramma Vendita  </vt:lpstr>
      <vt:lpstr>diagramma Agente - Zona</vt:lpstr>
      <vt:lpstr>      diagramma  Clienti – Zona </vt:lpstr>
      <vt:lpstr>diagramma  clienti – agenti (vendite) </vt:lpstr>
      <vt:lpstr>    diagramma parziale   </vt:lpstr>
      <vt:lpstr>Presentazione standard di PowerPoint</vt:lpstr>
      <vt:lpstr>Presentazione standard di PowerPoint</vt:lpstr>
      <vt:lpstr>Effettuiamo il raffinamento (a) </vt:lpstr>
      <vt:lpstr>Effettuiamo il raffinamento (b) 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MODULO1</dc:title>
  <dc:creator>.</dc:creator>
  <cp:lastModifiedBy>Martina Bua</cp:lastModifiedBy>
  <cp:revision>296</cp:revision>
  <dcterms:created xsi:type="dcterms:W3CDTF">2007-11-01T08:11:31Z</dcterms:created>
  <dcterms:modified xsi:type="dcterms:W3CDTF">2025-02-21T17:39:19Z</dcterms:modified>
</cp:coreProperties>
</file>