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98" r:id="rId1"/>
  </p:sldMasterIdLst>
  <p:notesMasterIdLst>
    <p:notesMasterId r:id="rId17"/>
  </p:notesMasterIdLst>
  <p:handoutMasterIdLst>
    <p:handoutMasterId r:id="rId18"/>
  </p:handoutMasterIdLst>
  <p:sldIdLst>
    <p:sldId id="334" r:id="rId2"/>
    <p:sldId id="315" r:id="rId3"/>
    <p:sldId id="336" r:id="rId4"/>
    <p:sldId id="321" r:id="rId5"/>
    <p:sldId id="289" r:id="rId6"/>
    <p:sldId id="317" r:id="rId7"/>
    <p:sldId id="318" r:id="rId8"/>
    <p:sldId id="337" r:id="rId9"/>
    <p:sldId id="320" r:id="rId10"/>
    <p:sldId id="333" r:id="rId11"/>
    <p:sldId id="335" r:id="rId12"/>
    <p:sldId id="339" r:id="rId13"/>
    <p:sldId id="341" r:id="rId14"/>
    <p:sldId id="313" r:id="rId15"/>
    <p:sldId id="342" r:id="rId16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19"/>
    </p:embeddedFont>
  </p:embeddedFontLst>
  <p:defaultTextStyle>
    <a:defPPr>
      <a:defRPr lang="it-IT"/>
    </a:defPPr>
    <a:lvl1pPr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CC99"/>
    <a:srgbClr val="000099"/>
    <a:srgbClr val="66CCFF"/>
    <a:srgbClr val="00FF00"/>
    <a:srgbClr val="9933FF"/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9828" autoAdjust="0"/>
  </p:normalViewPr>
  <p:slideViewPr>
    <p:cSldViewPr>
      <p:cViewPr varScale="1">
        <p:scale>
          <a:sx n="67" d="100"/>
          <a:sy n="67" d="100"/>
        </p:scale>
        <p:origin x="126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0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263DEED1-174E-4B22-A933-0C57F7BD854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0639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8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208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8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AE6FDD59-645E-4CC6-B7F1-6C24C4717AB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224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82638" y="739775"/>
            <a:ext cx="7656512" cy="5089525"/>
          </a:xfrm>
          <a:prstGeom prst="roundRect">
            <a:avLst>
              <a:gd name="adj" fmla="val 0"/>
            </a:avLst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882650" y="835025"/>
            <a:ext cx="7435850" cy="48974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CC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743075" y="3387725"/>
            <a:ext cx="5641975" cy="20145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88900">
            <a:solidFill>
              <a:srgbClr val="0099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/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63638" y="904875"/>
            <a:ext cx="6850062" cy="1997075"/>
          </a:xfrm>
        </p:spPr>
        <p:txBody>
          <a:bodyPr anchor="ctr" anchorCtr="1"/>
          <a:lstStyle>
            <a:lvl1pPr algn="ctr">
              <a:defRPr sz="3500" i="1">
                <a:solidFill>
                  <a:srgbClr val="000099"/>
                </a:solidFill>
              </a:defRPr>
            </a:lvl1pPr>
          </a:lstStyle>
          <a:p>
            <a:pPr lvl="0"/>
            <a:r>
              <a:rPr lang="it-IT" noProof="0"/>
              <a:t>Fare clic per modificare lo stile del titolo</a:t>
            </a:r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06600" y="3571875"/>
            <a:ext cx="5013672" cy="1677988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2800"/>
            </a:lvl1pPr>
          </a:lstStyle>
          <a:p>
            <a:pPr lvl="0"/>
            <a:r>
              <a:rPr lang="it-IT" noProof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64603944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9917100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416007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518756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olo, tes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4870779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39068646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5886837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291679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653353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593423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191572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5039255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6004604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61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grpSp>
        <p:nvGrpSpPr>
          <p:cNvPr id="1028" name="Group 7"/>
          <p:cNvGrpSpPr>
            <a:grpSpLocks/>
          </p:cNvGrpSpPr>
          <p:nvPr/>
        </p:nvGrpSpPr>
        <p:grpSpPr bwMode="auto">
          <a:xfrm>
            <a:off x="168275" y="228600"/>
            <a:ext cx="8823325" cy="6440488"/>
            <a:chOff x="106" y="144"/>
            <a:chExt cx="5558" cy="3840"/>
          </a:xfrm>
        </p:grpSpPr>
        <p:sp>
          <p:nvSpPr>
            <p:cNvPr id="1029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it-IT" sz="2400">
                <a:latin typeface="Times New Roman" pitchFamily="18" charset="0"/>
              </a:endParaRPr>
            </a:p>
          </p:txBody>
        </p:sp>
        <p:sp>
          <p:nvSpPr>
            <p:cNvPr id="1030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4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</p:sldLayoutIdLst>
  <p:transition>
    <p:dissolve/>
    <p:sndAc>
      <p:stSnd>
        <p:snd r:embed="rId15" name="click.wav"/>
      </p:stSnd>
    </p:sndAc>
  </p:transition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73E5C-5265-8CF4-C2C5-17821E009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36B4F992-4E3B-EB46-AF14-D02CCDDE8F57}"/>
              </a:ext>
            </a:extLst>
          </p:cNvPr>
          <p:cNvSpPr txBox="1"/>
          <p:nvPr/>
        </p:nvSpPr>
        <p:spPr>
          <a:xfrm>
            <a:off x="224030" y="1443841"/>
            <a:ext cx="8695940" cy="397031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000099"/>
                </a:solidFill>
                <a:latin typeface="Arial (Corpo)"/>
              </a:rPr>
              <a:t>Gite Scolastiche</a:t>
            </a:r>
          </a:p>
          <a:p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La scuola Informatica &amp; Co. vuole informatizzare la gestione delle gite scolastiche; a tal proposito, si forniscono le seguenti affermazioni: </a:t>
            </a:r>
          </a:p>
          <a:p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• ogni gita deve essere svolta da una o più classi per una meta specifica in Italia o all’estero; </a:t>
            </a:r>
          </a:p>
          <a:p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• ogni classe può svolgere una o più gite; </a:t>
            </a:r>
          </a:p>
          <a:p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• ogni gita deve essere gestita da un docente; </a:t>
            </a:r>
          </a:p>
          <a:p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• ogni docente può gestire una o più gite; </a:t>
            </a:r>
          </a:p>
          <a:p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• ogni classe deve essere accompagnata almeno da un docente. </a:t>
            </a:r>
          </a:p>
          <a:p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Si tenga conto che un docente potrebbe accompagnare anche alunni di più classi.	</a:t>
            </a:r>
            <a:endParaRPr lang="it-IT" sz="2000" kern="100" dirty="0">
              <a:effectLst/>
              <a:latin typeface="Arial (Corpo)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598175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6CDC-52FB-D2F4-D05B-6B1AC3F3C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955A8A7-DD81-9400-3504-F86F4300E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963CA9-ADC0-169B-2744-5AE2ABAEBEFC}"/>
              </a:ext>
            </a:extLst>
          </p:cNvPr>
          <p:cNvSpPr txBox="1"/>
          <p:nvPr/>
        </p:nvSpPr>
        <p:spPr>
          <a:xfrm>
            <a:off x="611560" y="1988840"/>
            <a:ext cx="7488832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3600" b="1" i="0" dirty="0">
                <a:solidFill>
                  <a:srgbClr val="CC0000"/>
                </a:solidFill>
                <a:effectLst/>
              </a:rPr>
              <a:t>Relazione gita – classe :</a:t>
            </a:r>
            <a:endParaRPr lang="it-IT" sz="3600" b="0" i="0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9AFBE98-0FEA-186E-6A8A-8AFF753EF51E}"/>
              </a:ext>
            </a:extLst>
          </p:cNvPr>
          <p:cNvSpPr txBox="1"/>
          <p:nvPr/>
        </p:nvSpPr>
        <p:spPr>
          <a:xfrm>
            <a:off x="827584" y="4797152"/>
            <a:ext cx="777686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- </a:t>
            </a:r>
            <a:r>
              <a:rPr lang="it-IT" sz="2400" dirty="0">
                <a:solidFill>
                  <a:srgbClr val="000000"/>
                </a:solidFill>
              </a:rPr>
              <a:t>È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 una relazione N – N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57C5D46-E176-84DA-A907-824BC68C8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950" y="3088464"/>
            <a:ext cx="7640116" cy="145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391872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6CDC-52FB-D2F4-D05B-6B1AC3F3C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955A8A7-DD81-9400-3504-F86F4300E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963CA9-ADC0-169B-2744-5AE2ABAEBEFC}"/>
              </a:ext>
            </a:extLst>
          </p:cNvPr>
          <p:cNvSpPr txBox="1"/>
          <p:nvPr/>
        </p:nvSpPr>
        <p:spPr>
          <a:xfrm>
            <a:off x="611560" y="1988840"/>
            <a:ext cx="7488832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3600" b="1" i="0" dirty="0">
                <a:solidFill>
                  <a:srgbClr val="CC0000"/>
                </a:solidFill>
                <a:effectLst/>
              </a:rPr>
              <a:t>Relazione docente – gita:</a:t>
            </a:r>
            <a:endParaRPr lang="it-IT" sz="3600" b="0" i="0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9AFBE98-0FEA-186E-6A8A-8AFF753EF51E}"/>
              </a:ext>
            </a:extLst>
          </p:cNvPr>
          <p:cNvSpPr txBox="1"/>
          <p:nvPr/>
        </p:nvSpPr>
        <p:spPr>
          <a:xfrm>
            <a:off x="827584" y="4797152"/>
            <a:ext cx="777686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- </a:t>
            </a:r>
            <a:r>
              <a:rPr lang="it-IT" sz="2400" dirty="0">
                <a:solidFill>
                  <a:srgbClr val="000000"/>
                </a:solidFill>
              </a:rPr>
              <a:t>È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 una relazione N – </a:t>
            </a:r>
            <a:r>
              <a:rPr lang="it-IT" sz="2400" dirty="0">
                <a:solidFill>
                  <a:srgbClr val="000000"/>
                </a:solidFill>
              </a:rPr>
              <a:t>1</a:t>
            </a:r>
            <a:endParaRPr lang="it-IT" sz="24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3629A0B-0BC9-E53A-32E7-C0ED7B7DA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739" y="2778697"/>
            <a:ext cx="7430537" cy="181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513563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6CDC-52FB-D2F4-D05B-6B1AC3F3C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955A8A7-DD81-9400-3504-F86F4300E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963CA9-ADC0-169B-2744-5AE2ABAEBEFC}"/>
              </a:ext>
            </a:extLst>
          </p:cNvPr>
          <p:cNvSpPr txBox="1"/>
          <p:nvPr/>
        </p:nvSpPr>
        <p:spPr>
          <a:xfrm>
            <a:off x="611560" y="1988840"/>
            <a:ext cx="7488832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3600" b="1" i="0" dirty="0">
                <a:solidFill>
                  <a:srgbClr val="CC0000"/>
                </a:solidFill>
                <a:effectLst/>
              </a:rPr>
              <a:t>Relazione </a:t>
            </a:r>
            <a:r>
              <a:rPr lang="it-IT" sz="3600" b="1" dirty="0">
                <a:solidFill>
                  <a:srgbClr val="CC0000"/>
                </a:solidFill>
              </a:rPr>
              <a:t>alunno</a:t>
            </a:r>
            <a:r>
              <a:rPr lang="it-IT" sz="3600" b="1" i="0" dirty="0">
                <a:solidFill>
                  <a:srgbClr val="CC0000"/>
                </a:solidFill>
                <a:effectLst/>
              </a:rPr>
              <a:t> – classe:</a:t>
            </a:r>
            <a:endParaRPr lang="it-IT" sz="3600" b="0" i="0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9AFBE98-0FEA-186E-6A8A-8AFF753EF51E}"/>
              </a:ext>
            </a:extLst>
          </p:cNvPr>
          <p:cNvSpPr txBox="1"/>
          <p:nvPr/>
        </p:nvSpPr>
        <p:spPr>
          <a:xfrm>
            <a:off x="827584" y="4797152"/>
            <a:ext cx="777686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- È una relazione 1 – </a:t>
            </a:r>
            <a:r>
              <a:rPr lang="it-IT" sz="2400" dirty="0">
                <a:solidFill>
                  <a:srgbClr val="000000"/>
                </a:solidFill>
              </a:rPr>
              <a:t>N</a:t>
            </a:r>
            <a:endParaRPr lang="it-IT" sz="24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7983BE18-94F7-A63D-4D1C-7B5803C30E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081" y="2906716"/>
            <a:ext cx="8449854" cy="159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743055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6CDC-52FB-D2F4-D05B-6B1AC3F3C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955A8A7-DD81-9400-3504-F86F4300E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963CA9-ADC0-169B-2744-5AE2ABAEBEFC}"/>
              </a:ext>
            </a:extLst>
          </p:cNvPr>
          <p:cNvSpPr txBox="1"/>
          <p:nvPr/>
        </p:nvSpPr>
        <p:spPr>
          <a:xfrm>
            <a:off x="611560" y="1988840"/>
            <a:ext cx="7488832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3600" b="1" i="0" dirty="0">
                <a:solidFill>
                  <a:srgbClr val="CC0000"/>
                </a:solidFill>
                <a:effectLst/>
              </a:rPr>
              <a:t>Relazione docente – alunno:</a:t>
            </a:r>
            <a:endParaRPr lang="it-IT" sz="3600" b="0" i="0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9AFBE98-0FEA-186E-6A8A-8AFF753EF51E}"/>
              </a:ext>
            </a:extLst>
          </p:cNvPr>
          <p:cNvSpPr txBox="1"/>
          <p:nvPr/>
        </p:nvSpPr>
        <p:spPr>
          <a:xfrm>
            <a:off x="899592" y="4797152"/>
            <a:ext cx="777686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- </a:t>
            </a:r>
            <a:r>
              <a:rPr lang="it-IT" sz="2400" dirty="0">
                <a:solidFill>
                  <a:srgbClr val="000000"/>
                </a:solidFill>
              </a:rPr>
              <a:t>È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 una relazione </a:t>
            </a:r>
            <a:r>
              <a:rPr lang="it-IT" sz="2400" dirty="0">
                <a:solidFill>
                  <a:srgbClr val="000000"/>
                </a:solidFill>
              </a:rPr>
              <a:t>1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 – </a:t>
            </a:r>
            <a:r>
              <a:rPr lang="it-IT" sz="2400" dirty="0">
                <a:solidFill>
                  <a:srgbClr val="000000"/>
                </a:solidFill>
              </a:rPr>
              <a:t>N</a:t>
            </a:r>
            <a:endParaRPr lang="it-IT" sz="24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4C6E601-EC3B-BCC5-B303-0D7E758419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494" y="2954934"/>
            <a:ext cx="7421011" cy="146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00668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989E3-57F6-8CB0-5CF9-B699D6839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34FD5E2-1960-D00F-B3A3-F8575B58DF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496" y="333375"/>
            <a:ext cx="8784976" cy="575345"/>
          </a:xfrm>
        </p:spPr>
        <p:txBody>
          <a:bodyPr/>
          <a:lstStyle/>
          <a:p>
            <a:r>
              <a:rPr lang="it-IT" b="1" dirty="0"/>
              <a:t>Un esempio completo</a:t>
            </a:r>
            <a:endParaRPr lang="it-IT" altLang="it-IT" dirty="0"/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9C89B65-79BE-53DB-16AC-B527FC27C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75345"/>
          </a:xfrm>
        </p:spPr>
        <p:txBody>
          <a:bodyPr/>
          <a:lstStyle/>
          <a:p>
            <a:r>
              <a:rPr lang="it-IT" dirty="0"/>
              <a:t>Schema E-R grezzo: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D6554A9-06C2-0A61-DD1C-E5357274C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005" y="2060848"/>
            <a:ext cx="7763958" cy="416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380454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989E3-57F6-8CB0-5CF9-B699D6839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34FD5E2-1960-D00F-B3A3-F8575B58DF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496" y="333375"/>
            <a:ext cx="8784976" cy="575345"/>
          </a:xfrm>
        </p:spPr>
        <p:txBody>
          <a:bodyPr/>
          <a:lstStyle/>
          <a:p>
            <a:r>
              <a:rPr lang="it-IT" b="1" dirty="0"/>
              <a:t>Effettuiamo il raffinamento</a:t>
            </a:r>
            <a:endParaRPr lang="it-IT" altLang="it-IT" dirty="0"/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9C89B65-79BE-53DB-16AC-B527FC27C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75345"/>
          </a:xfrm>
        </p:spPr>
        <p:txBody>
          <a:bodyPr/>
          <a:lstStyle/>
          <a:p>
            <a:r>
              <a:rPr lang="it-IT" dirty="0"/>
              <a:t>Schema E-R finale: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B381ABF-72A8-0840-BFAF-E68E9BC473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65"/>
          <a:stretch/>
        </p:blipFill>
        <p:spPr>
          <a:xfrm>
            <a:off x="306380" y="2636912"/>
            <a:ext cx="8597431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966975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6925E-F0B4-89EE-5FCE-7C415B9BB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Cosa è richiesto?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4C8A20-303A-7E51-4C11-5A7CBB4B4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905000"/>
            <a:ext cx="8058472" cy="4619625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it-IT" sz="3200" dirty="0">
                <a:solidFill>
                  <a:srgbClr val="FF0000"/>
                </a:solidFill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it-IT" sz="3200" dirty="0">
                <a:solidFill>
                  <a:srgbClr val="FF0000"/>
                </a:solidFill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chema concettuale</a:t>
            </a:r>
            <a:endParaRPr lang="it-IT" sz="2800" dirty="0">
              <a:solidFill>
                <a:srgbClr val="FF0000"/>
              </a:solidFill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glossario dei termini 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individuazione delle entità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definizione delle relazioni 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ristrutturazione dello schema ER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analisi delle ridondanze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eliminazione delle gerarchie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partizionamento/accorpamento entità/relazioni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dirty="0">
              <a:latin typeface="Arial (Corpo)"/>
            </a:endParaRPr>
          </a:p>
        </p:txBody>
      </p:sp>
    </p:spTree>
    <p:extLst>
      <p:ext uri="{BB962C8B-B14F-4D97-AF65-F5344CB8AC3E}">
        <p14:creationId xmlns:p14="http://schemas.microsoft.com/office/powerpoint/2010/main" val="3520812030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2CC858-3F4C-1ACA-54D1-630D04AA7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Glossario dei termini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4D8FF396-43C2-D1D3-B644-BBE525347E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0966916"/>
              </p:ext>
            </p:extLst>
          </p:nvPr>
        </p:nvGraphicFramePr>
        <p:xfrm>
          <a:off x="762000" y="1916832"/>
          <a:ext cx="7696200" cy="32101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>
                  <a:extLst>
                    <a:ext uri="{9D8B030D-6E8A-4147-A177-3AD203B41FA5}">
                      <a16:colId xmlns:a16="http://schemas.microsoft.com/office/drawing/2014/main" val="2231587803"/>
                    </a:ext>
                  </a:extLst>
                </a:gridCol>
                <a:gridCol w="2390006">
                  <a:extLst>
                    <a:ext uri="{9D8B030D-6E8A-4147-A177-3AD203B41FA5}">
                      <a16:colId xmlns:a16="http://schemas.microsoft.com/office/drawing/2014/main" val="2596036977"/>
                    </a:ext>
                  </a:extLst>
                </a:gridCol>
                <a:gridCol w="1458094">
                  <a:extLst>
                    <a:ext uri="{9D8B030D-6E8A-4147-A177-3AD203B41FA5}">
                      <a16:colId xmlns:a16="http://schemas.microsoft.com/office/drawing/2014/main" val="938004406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764982783"/>
                    </a:ext>
                  </a:extLst>
                </a:gridCol>
              </a:tblGrid>
              <a:tr h="375482">
                <a:tc>
                  <a:txBody>
                    <a:bodyPr/>
                    <a:lstStyle/>
                    <a:p>
                      <a:r>
                        <a:rPr lang="it-IT" dirty="0"/>
                        <a:t>Termine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Descrizione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Sinonimo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Legame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926259"/>
                  </a:ext>
                </a:extLst>
              </a:tr>
              <a:tr h="344598">
                <a:tc>
                  <a:txBody>
                    <a:bodyPr/>
                    <a:lstStyle/>
                    <a:p>
                      <a:r>
                        <a:rPr lang="it-IT" dirty="0"/>
                        <a:t>Gita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Classe</a:t>
                      </a:r>
                    </a:p>
                    <a:p>
                      <a:r>
                        <a:rPr lang="it-IT" dirty="0"/>
                        <a:t>Docente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479866"/>
                  </a:ext>
                </a:extLst>
              </a:tr>
              <a:tr h="375482">
                <a:tc>
                  <a:txBody>
                    <a:bodyPr/>
                    <a:lstStyle/>
                    <a:p>
                      <a:r>
                        <a:rPr lang="it-IT" dirty="0"/>
                        <a:t>Classe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Gita</a:t>
                      </a:r>
                    </a:p>
                    <a:p>
                      <a:r>
                        <a:rPr lang="it-IT" dirty="0"/>
                        <a:t>Docente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49026"/>
                  </a:ext>
                </a:extLst>
              </a:tr>
              <a:tr h="375482">
                <a:tc>
                  <a:txBody>
                    <a:bodyPr/>
                    <a:lstStyle/>
                    <a:p>
                      <a:r>
                        <a:rPr lang="it-IT" dirty="0"/>
                        <a:t>Docente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Gita</a:t>
                      </a:r>
                    </a:p>
                    <a:p>
                      <a:r>
                        <a:rPr lang="it-IT" dirty="0"/>
                        <a:t>Docente</a:t>
                      </a:r>
                    </a:p>
                    <a:p>
                      <a:r>
                        <a:rPr lang="it-IT" dirty="0"/>
                        <a:t>Alunno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257125"/>
                  </a:ext>
                </a:extLst>
              </a:tr>
              <a:tr h="375482">
                <a:tc>
                  <a:txBody>
                    <a:bodyPr/>
                    <a:lstStyle/>
                    <a:p>
                      <a:r>
                        <a:rPr lang="it-IT" dirty="0"/>
                        <a:t>Alunno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Classe</a:t>
                      </a:r>
                    </a:p>
                    <a:p>
                      <a:r>
                        <a:rPr lang="it-IT" dirty="0"/>
                        <a:t>Docente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310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0670528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6B010-4058-557C-22E2-E12F6FA72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DEF23433-EC68-81DC-E9DF-92F03B3B67F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1520" y="1905000"/>
            <a:ext cx="8641655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3200" b="0" i="0" dirty="0">
                <a:solidFill>
                  <a:srgbClr val="000000"/>
                </a:solidFill>
                <a:effectLst/>
              </a:rPr>
              <a:t>Dal testo possiamo individuare le seguenti </a:t>
            </a:r>
            <a:r>
              <a:rPr lang="it-IT" sz="3200" b="0" i="0" dirty="0">
                <a:solidFill>
                  <a:srgbClr val="FF0000"/>
                </a:solidFill>
                <a:effectLst/>
              </a:rPr>
              <a:t>entità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3200" b="0" i="0" dirty="0">
                <a:solidFill>
                  <a:srgbClr val="FF0000"/>
                </a:solidFill>
                <a:effectLst/>
              </a:rPr>
              <a:t>	</a:t>
            </a:r>
            <a:r>
              <a:rPr lang="it-IT" sz="3200" b="0" i="0" dirty="0">
                <a:effectLst/>
              </a:rPr>
              <a:t>- Gita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3200" dirty="0"/>
              <a:t>	- Docente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3200" dirty="0"/>
              <a:t>	- Classe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3200" dirty="0"/>
              <a:t>	- Alunno</a:t>
            </a:r>
            <a:br>
              <a:rPr lang="it-IT" sz="1400" dirty="0"/>
            </a:br>
            <a:br>
              <a:rPr lang="it-IT" sz="1500" dirty="0"/>
            </a:br>
            <a:br>
              <a:rPr lang="it-IT" sz="15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10742E1-8CA7-0361-D068-DFEB451438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19185702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7ADF1-6446-7A20-187F-23A67604E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D7730FED-B149-D7BC-D98B-9352ACCDE2F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L</a:t>
            </a:r>
            <a:r>
              <a:rPr lang="it-IT" sz="2800" b="0" i="0" dirty="0">
                <a:solidFill>
                  <a:srgbClr val="D81E00"/>
                </a:solidFill>
                <a:effectLst/>
              </a:rPr>
              <a:t>’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entità</a:t>
            </a:r>
            <a:r>
              <a:rPr lang="it-IT" sz="2800" dirty="0">
                <a:solidFill>
                  <a:srgbClr val="CC0000"/>
                </a:solidFill>
              </a:rPr>
              <a:t> </a:t>
            </a:r>
            <a:r>
              <a:rPr lang="it-IT" sz="2800" dirty="0"/>
              <a:t>Gita</a:t>
            </a:r>
          </a:p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Attributi: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	</a:t>
            </a:r>
            <a:r>
              <a:rPr lang="it-IT" sz="2800" b="1" i="0" dirty="0">
                <a:effectLst/>
              </a:rPr>
              <a:t>-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 </a:t>
            </a:r>
            <a:r>
              <a:rPr lang="it-IT" sz="2800" b="1" i="0" dirty="0" err="1">
                <a:effectLst/>
              </a:rPr>
              <a:t>ID_Gita</a:t>
            </a:r>
            <a:endParaRPr lang="it-IT" sz="2800" b="1" i="0" dirty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Meta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i="0" dirty="0">
                <a:effectLst/>
              </a:rPr>
              <a:t>	- </a:t>
            </a:r>
            <a:r>
              <a:rPr lang="it-IT" sz="2800" b="1" dirty="0"/>
              <a:t>Data 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904BB39-392F-BEB4-8093-917A74BB0E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8900300-8AE5-ECFA-3B4A-9E920CFFA7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2348880"/>
            <a:ext cx="4104456" cy="255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506414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0E00CB-6C1B-C62C-EE67-3F4E5A85F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A463219-6BE3-C1AB-E791-C3A74F673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4293096"/>
            <a:ext cx="5417564" cy="2253819"/>
          </a:xfrm>
          <a:prstGeom prst="rect">
            <a:avLst/>
          </a:prstGeom>
        </p:spPr>
      </p:pic>
      <p:sp>
        <p:nvSpPr>
          <p:cNvPr id="19459" name="Rectangle 3">
            <a:extLst>
              <a:ext uri="{FF2B5EF4-FFF2-40B4-BE49-F238E27FC236}">
                <a16:creationId xmlns:a16="http://schemas.microsoft.com/office/drawing/2014/main" id="{D1EDB0D2-1551-8419-446F-01319BECA5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L</a:t>
            </a:r>
            <a:r>
              <a:rPr lang="it-IT" sz="2800" b="0" i="0" dirty="0">
                <a:solidFill>
                  <a:srgbClr val="D81E00"/>
                </a:solidFill>
                <a:effectLst/>
              </a:rPr>
              <a:t>’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entità </a:t>
            </a:r>
            <a:r>
              <a:rPr lang="it-IT" sz="2800" b="1" i="0" dirty="0">
                <a:effectLst/>
              </a:rPr>
              <a:t>Classe</a:t>
            </a:r>
          </a:p>
          <a:p>
            <a:pPr>
              <a:lnSpc>
                <a:spcPct val="90000"/>
              </a:lnSpc>
            </a:pPr>
            <a:r>
              <a:rPr lang="it-IT" sz="2800" b="1" dirty="0">
                <a:solidFill>
                  <a:srgbClr val="CC0000"/>
                </a:solidFill>
              </a:rPr>
              <a:t>Attributi:</a:t>
            </a:r>
            <a:endParaRPr lang="it-IT" sz="2300" b="1" dirty="0">
              <a:solidFill>
                <a:srgbClr val="CC0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>
                <a:solidFill>
                  <a:srgbClr val="CC0000"/>
                </a:solidFill>
              </a:rPr>
              <a:t>	</a:t>
            </a:r>
            <a:r>
              <a:rPr lang="it-IT" sz="2800" b="1" dirty="0"/>
              <a:t>- </a:t>
            </a:r>
            <a:r>
              <a:rPr lang="it-IT" sz="2800" b="1" dirty="0" err="1"/>
              <a:t>ID_Classe</a:t>
            </a:r>
            <a:endParaRPr lang="it-IT" sz="2800" b="1" dirty="0"/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Nome	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Numero alunni</a:t>
            </a:r>
          </a:p>
          <a:p>
            <a:pPr marL="0" indent="0">
              <a:lnSpc>
                <a:spcPct val="90000"/>
              </a:lnSpc>
              <a:buNone/>
            </a:pPr>
            <a:br>
              <a:rPr lang="it-IT" sz="20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29E4B53-341B-011A-81EB-50982F8B39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143332095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D4F92-E717-8238-1806-D06FCDB8C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6A9E1B30-C2A9-9D54-684E-95A2CB07A3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L</a:t>
            </a:r>
            <a:r>
              <a:rPr lang="it-IT" sz="2800" b="0" i="0" dirty="0">
                <a:solidFill>
                  <a:srgbClr val="D81E00"/>
                </a:solidFill>
                <a:effectLst/>
              </a:rPr>
              <a:t>’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entità</a:t>
            </a:r>
            <a:r>
              <a:rPr lang="it-IT" sz="2800" b="1" dirty="0">
                <a:solidFill>
                  <a:srgbClr val="CC0000"/>
                </a:solidFill>
              </a:rPr>
              <a:t> </a:t>
            </a:r>
            <a:r>
              <a:rPr lang="it-IT" sz="2800" b="1" dirty="0"/>
              <a:t>Docente</a:t>
            </a:r>
          </a:p>
          <a:p>
            <a:pPr>
              <a:lnSpc>
                <a:spcPct val="90000"/>
              </a:lnSpc>
            </a:pPr>
            <a:r>
              <a:rPr lang="it-IT" sz="2800" b="1" dirty="0">
                <a:solidFill>
                  <a:srgbClr val="CC0000"/>
                </a:solidFill>
              </a:rPr>
              <a:t>Attributi: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>
                <a:solidFill>
                  <a:srgbClr val="CC0000"/>
                </a:solidFill>
              </a:rPr>
              <a:t> </a:t>
            </a:r>
            <a:r>
              <a:rPr lang="it-IT" sz="2800" b="1" dirty="0"/>
              <a:t>	- </a:t>
            </a:r>
            <a:r>
              <a:rPr lang="it-IT" sz="2800" b="1" dirty="0" err="1"/>
              <a:t>ID_Docente</a:t>
            </a:r>
            <a:endParaRPr lang="it-IT" sz="2800" b="1" dirty="0"/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Nome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Materia</a:t>
            </a:r>
          </a:p>
          <a:p>
            <a:pPr marL="0" indent="0">
              <a:lnSpc>
                <a:spcPct val="90000"/>
              </a:lnSpc>
              <a:buNone/>
            </a:pPr>
            <a:br>
              <a:rPr lang="it-IT" sz="2300" dirty="0"/>
            </a:br>
            <a:endParaRPr lang="it-IT" altLang="it-IT" sz="2300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66BB45F-C3A5-4E22-76A6-22BBFD5939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E4812407-CC16-AEB9-3123-DB0EF7E267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1" y="3717032"/>
            <a:ext cx="5759577" cy="252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987406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D4F92-E717-8238-1806-D06FCDB8C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E0E1F4F7-61CA-94BA-CF59-512BF7FA39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3933056"/>
            <a:ext cx="5256584" cy="2232248"/>
          </a:xfrm>
          <a:prstGeom prst="rect">
            <a:avLst/>
          </a:prstGeom>
        </p:spPr>
      </p:pic>
      <p:sp>
        <p:nvSpPr>
          <p:cNvPr id="19459" name="Rectangle 3">
            <a:extLst>
              <a:ext uri="{FF2B5EF4-FFF2-40B4-BE49-F238E27FC236}">
                <a16:creationId xmlns:a16="http://schemas.microsoft.com/office/drawing/2014/main" id="{6A9E1B30-C2A9-9D54-684E-95A2CB07A3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L</a:t>
            </a:r>
            <a:r>
              <a:rPr lang="it-IT" sz="2800" b="0" i="0" dirty="0">
                <a:solidFill>
                  <a:srgbClr val="D81E00"/>
                </a:solidFill>
                <a:effectLst/>
              </a:rPr>
              <a:t>’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entità</a:t>
            </a:r>
            <a:r>
              <a:rPr lang="it-IT" sz="2800" b="1" dirty="0">
                <a:solidFill>
                  <a:srgbClr val="CC0000"/>
                </a:solidFill>
              </a:rPr>
              <a:t> </a:t>
            </a:r>
            <a:r>
              <a:rPr lang="it-IT" sz="2800" b="1" dirty="0"/>
              <a:t>Alunno</a:t>
            </a:r>
          </a:p>
          <a:p>
            <a:pPr>
              <a:lnSpc>
                <a:spcPct val="90000"/>
              </a:lnSpc>
            </a:pPr>
            <a:r>
              <a:rPr lang="it-IT" sz="2800" b="1" dirty="0">
                <a:solidFill>
                  <a:srgbClr val="CC0000"/>
                </a:solidFill>
              </a:rPr>
              <a:t>Attributi: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>
                <a:solidFill>
                  <a:srgbClr val="CC0000"/>
                </a:solidFill>
              </a:rPr>
              <a:t> </a:t>
            </a:r>
            <a:r>
              <a:rPr lang="it-IT" sz="2800" b="1" dirty="0"/>
              <a:t>	- </a:t>
            </a:r>
            <a:r>
              <a:rPr lang="it-IT" sz="2800" b="1" dirty="0" err="1"/>
              <a:t>ID_Alunno</a:t>
            </a:r>
            <a:endParaRPr lang="it-IT" sz="2800" b="1" dirty="0"/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Nome	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Cognome</a:t>
            </a:r>
          </a:p>
          <a:p>
            <a:pPr marL="0" indent="0">
              <a:lnSpc>
                <a:spcPct val="90000"/>
              </a:lnSpc>
              <a:buNone/>
            </a:pPr>
            <a:br>
              <a:rPr lang="it-IT" sz="2300" dirty="0"/>
            </a:br>
            <a:endParaRPr lang="it-IT" altLang="it-IT" sz="2300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66BB45F-C3A5-4E22-76A6-22BBFD5939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214978042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752D64-6D49-8758-B3E9-A7B1209D5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4939031C-A05A-22CC-ECF5-6D97269D03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3200" b="1" i="0" dirty="0">
                <a:solidFill>
                  <a:srgbClr val="CC0000"/>
                </a:solidFill>
                <a:effectLst/>
              </a:rPr>
              <a:t>Le relazioni</a:t>
            </a:r>
          </a:p>
          <a:p>
            <a:pPr>
              <a:lnSpc>
                <a:spcPct val="90000"/>
              </a:lnSpc>
            </a:pPr>
            <a:r>
              <a:rPr lang="it-IT" sz="3200" b="0" i="0" dirty="0">
                <a:solidFill>
                  <a:srgbClr val="000000"/>
                </a:solidFill>
                <a:effectLst/>
              </a:rPr>
              <a:t>Possiamo individuare dal testo </a:t>
            </a:r>
            <a:r>
              <a:rPr lang="it-IT" sz="3200" dirty="0">
                <a:solidFill>
                  <a:srgbClr val="000000"/>
                </a:solidFill>
                <a:highlight>
                  <a:srgbClr val="FFFF00"/>
                </a:highlight>
              </a:rPr>
              <a:t>quattro</a:t>
            </a:r>
            <a:r>
              <a:rPr lang="it-IT" sz="3200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 relazioni tra le entità</a:t>
            </a:r>
          </a:p>
          <a:p>
            <a:pPr marL="0" indent="0">
              <a:lnSpc>
                <a:spcPct val="90000"/>
              </a:lnSpc>
              <a:buNone/>
            </a:pPr>
            <a:br>
              <a:rPr lang="it-IT" sz="2600" b="0" i="0" dirty="0">
                <a:solidFill>
                  <a:srgbClr val="000000"/>
                </a:solidFill>
                <a:effectLst/>
              </a:rPr>
            </a:br>
            <a:br>
              <a:rPr lang="it-IT" sz="3200" dirty="0"/>
            </a:br>
            <a:br>
              <a:rPr lang="it-IT" sz="20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CEDE403-1E5B-6FA6-172F-FC979F5F38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749651279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theme/theme1.xml><?xml version="1.0" encoding="utf-8"?>
<a:theme xmlns:a="http://schemas.openxmlformats.org/drawingml/2006/main" name="slides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4000" tIns="45720" rIns="5400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0000"/>
          <a:buFont typeface="Wingdings" pitchFamily="2" charset="2"/>
          <a:buNone/>
          <a:tabLst/>
          <a:defRPr kumimoji="0" lang="it-IT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4000" tIns="45720" rIns="5400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0000"/>
          <a:buFont typeface="Wingdings" pitchFamily="2" charset="2"/>
          <a:buNone/>
          <a:tabLst/>
          <a:defRPr kumimoji="0" lang="it-IT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</Template>
  <TotalTime>2414</TotalTime>
  <Words>359</Words>
  <Application>Microsoft Office PowerPoint</Application>
  <PresentationFormat>Presentazione su schermo (4:3)</PresentationFormat>
  <Paragraphs>88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1" baseType="lpstr">
      <vt:lpstr>Arial (Corpo)</vt:lpstr>
      <vt:lpstr>Wingdings</vt:lpstr>
      <vt:lpstr>Arial Black</vt:lpstr>
      <vt:lpstr>Times New Roman</vt:lpstr>
      <vt:lpstr>Arial</vt:lpstr>
      <vt:lpstr>slides</vt:lpstr>
      <vt:lpstr>Presentazione standard di PowerPoint</vt:lpstr>
      <vt:lpstr>Cosa è richiesto?</vt:lpstr>
      <vt:lpstr>Glossario dei termini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Un esempio completo</vt:lpstr>
      <vt:lpstr>Effettuiamo il raffinamento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MODULO1</dc:title>
  <dc:creator>.</dc:creator>
  <cp:lastModifiedBy>Martina Bua</cp:lastModifiedBy>
  <cp:revision>314</cp:revision>
  <dcterms:created xsi:type="dcterms:W3CDTF">2007-11-01T08:11:31Z</dcterms:created>
  <dcterms:modified xsi:type="dcterms:W3CDTF">2025-02-21T17:44:03Z</dcterms:modified>
</cp:coreProperties>
</file>