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98" r:id="rId1"/>
  </p:sldMasterIdLst>
  <p:notesMasterIdLst>
    <p:notesMasterId r:id="rId29"/>
  </p:notesMasterIdLst>
  <p:handoutMasterIdLst>
    <p:handoutMasterId r:id="rId30"/>
  </p:handoutMasterIdLst>
  <p:sldIdLst>
    <p:sldId id="261" r:id="rId2"/>
    <p:sldId id="281" r:id="rId3"/>
    <p:sldId id="283" r:id="rId4"/>
    <p:sldId id="282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8" r:id="rId16"/>
    <p:sldId id="294" r:id="rId17"/>
    <p:sldId id="299" r:id="rId18"/>
    <p:sldId id="300" r:id="rId19"/>
    <p:sldId id="301" r:id="rId20"/>
    <p:sldId id="295" r:id="rId21"/>
    <p:sldId id="296" r:id="rId22"/>
    <p:sldId id="302" r:id="rId23"/>
    <p:sldId id="297" r:id="rId24"/>
    <p:sldId id="303" r:id="rId25"/>
    <p:sldId id="305" r:id="rId26"/>
    <p:sldId id="304" r:id="rId27"/>
    <p:sldId id="306" r:id="rId28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31"/>
    </p:embeddedFont>
  </p:embeddedFontLst>
  <p:defaultTextStyle>
    <a:defPPr>
      <a:defRPr lang="it-IT"/>
    </a:defPPr>
    <a:lvl1pPr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000099"/>
    <a:srgbClr val="66CCFF"/>
    <a:srgbClr val="800080"/>
    <a:srgbClr val="00FF00"/>
    <a:srgbClr val="9933FF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9828" autoAdjust="0"/>
  </p:normalViewPr>
  <p:slideViewPr>
    <p:cSldViewPr>
      <p:cViewPr varScale="1">
        <p:scale>
          <a:sx n="67" d="100"/>
          <a:sy n="67" d="100"/>
        </p:scale>
        <p:origin x="12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0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263DEED1-174E-4B22-A933-0C57F7BD85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639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8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AE6FDD59-645E-4CC6-B7F1-6C24C4717A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224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2638" y="739775"/>
            <a:ext cx="7656512" cy="5089525"/>
          </a:xfrm>
          <a:prstGeom prst="roundRect">
            <a:avLst>
              <a:gd name="adj" fmla="val 0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882650" y="835025"/>
            <a:ext cx="7435850" cy="48974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743075" y="3387725"/>
            <a:ext cx="5641975" cy="20145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88900">
            <a:solidFill>
              <a:srgbClr val="00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63638" y="904875"/>
            <a:ext cx="6850062" cy="1997075"/>
          </a:xfrm>
        </p:spPr>
        <p:txBody>
          <a:bodyPr anchor="ctr" anchorCtr="1"/>
          <a:lstStyle>
            <a:lvl1pPr algn="ctr">
              <a:defRPr sz="3500" i="1">
                <a:solidFill>
                  <a:srgbClr val="000099"/>
                </a:solidFill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06600" y="3571875"/>
            <a:ext cx="5013672" cy="1677988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it-IT" noProof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6460394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917100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16007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51875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8707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3906864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886837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2916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3353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93423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91572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039255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00460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grpSp>
        <p:nvGrpSpPr>
          <p:cNvPr id="1028" name="Group 7"/>
          <p:cNvGrpSpPr>
            <a:grpSpLocks/>
          </p:cNvGrpSpPr>
          <p:nvPr/>
        </p:nvGrpSpPr>
        <p:grpSpPr bwMode="auto">
          <a:xfrm>
            <a:off x="168275" y="228600"/>
            <a:ext cx="8823325" cy="6440488"/>
            <a:chOff x="106" y="144"/>
            <a:chExt cx="5558" cy="3840"/>
          </a:xfrm>
        </p:grpSpPr>
        <p:sp>
          <p:nvSpPr>
            <p:cNvPr id="1029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it-IT" sz="2400">
                <a:latin typeface="Times New Roman" pitchFamily="18" charset="0"/>
              </a:endParaRPr>
            </a:p>
          </p:txBody>
        </p:sp>
        <p:sp>
          <p:nvSpPr>
            <p:cNvPr id="1030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4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</p:sldLayoutIdLst>
  <p:transition>
    <p:dissolve/>
    <p:sndAc>
      <p:stSnd>
        <p:snd r:embed="rId15" name="click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Un editor on-line</a:t>
            </a:r>
            <a:endParaRPr lang="it-IT" altLang="it-IT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In questa esercitazione realizziamo un diagramma ER utilizzando un editor on-line.</a:t>
            </a:r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r>
              <a:rPr lang="it-IT" dirty="0"/>
              <a:t>È disponibile gratuitamente al </a:t>
            </a:r>
            <a:r>
              <a:rPr lang="it-IT" dirty="0">
                <a:solidFill>
                  <a:srgbClr val="0070C0"/>
                </a:solidFill>
              </a:rPr>
              <a:t>https://app.diagrams.net</a:t>
            </a:r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r>
              <a:rPr lang="it-IT" dirty="0"/>
              <a:t>È solo richiesta una registrazione</a:t>
            </a:r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7ADF1-6446-7A20-187F-23A67604E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223D61E-F803-72C8-422B-0716CE91C7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D7730FED-B149-D7BC-D98B-9352ACCDE2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dirty="0"/>
              <a:t>Dell'</a:t>
            </a:r>
            <a:r>
              <a:rPr lang="it-IT" sz="3200" dirty="0">
                <a:solidFill>
                  <a:srgbClr val="FF0000"/>
                </a:solidFill>
              </a:rPr>
              <a:t>artista</a:t>
            </a:r>
            <a:r>
              <a:rPr lang="it-IT" sz="3200" dirty="0"/>
              <a:t> si registra il </a:t>
            </a:r>
            <a:r>
              <a:rPr lang="it-IT" sz="3200" dirty="0">
                <a:solidFill>
                  <a:srgbClr val="00B0F0"/>
                </a:solidFill>
              </a:rPr>
              <a:t>nome</a:t>
            </a:r>
            <a:r>
              <a:rPr lang="it-IT" sz="3200" dirty="0"/>
              <a:t>. Di lui interessano la </a:t>
            </a:r>
            <a:r>
              <a:rPr lang="it-IT" sz="3200" dirty="0">
                <a:solidFill>
                  <a:srgbClr val="00B0F0"/>
                </a:solidFill>
              </a:rPr>
              <a:t>nazionalità</a:t>
            </a:r>
            <a:r>
              <a:rPr lang="it-IT" sz="3200" dirty="0"/>
              <a:t>, la </a:t>
            </a:r>
            <a:r>
              <a:rPr lang="it-IT" sz="3200" dirty="0">
                <a:solidFill>
                  <a:srgbClr val="00B0F0"/>
                </a:solidFill>
              </a:rPr>
              <a:t>data di nascita</a:t>
            </a:r>
            <a:r>
              <a:rPr lang="it-IT" sz="3200" dirty="0"/>
              <a:t>, l'eventuale </a:t>
            </a:r>
            <a:r>
              <a:rPr lang="it-IT" sz="3200" dirty="0">
                <a:solidFill>
                  <a:srgbClr val="00B0F0"/>
                </a:solidFill>
              </a:rPr>
              <a:t>data di morte</a:t>
            </a:r>
            <a:r>
              <a:rPr lang="it-IT" sz="3200" dirty="0"/>
              <a:t>.</a:t>
            </a:r>
          </a:p>
          <a:p>
            <a:pPr>
              <a:lnSpc>
                <a:spcPct val="90000"/>
              </a:lnSpc>
            </a:pPr>
            <a:r>
              <a:rPr lang="it-IT" sz="2800" i="1" dirty="0"/>
              <a:t>(per disegnare l’entità facciamo copia-incolla)</a:t>
            </a:r>
            <a:br>
              <a:rPr lang="it-IT" dirty="0"/>
            </a:b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943B8DB-5EE2-766D-E2C8-E2B10600E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31" y="3789040"/>
            <a:ext cx="4892464" cy="267485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1FAB9C0-F964-3FF6-D1F1-7EA9E7313A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933056"/>
            <a:ext cx="6698560" cy="21795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68B13F8-6F6D-549F-381F-C9D55E6E43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283" y="3765275"/>
            <a:ext cx="7849280" cy="246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06414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11338-D013-96C3-A248-990775CAC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D3CE069B-D8E6-3D44-0F17-3B804782F6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832CCB7E-9557-9966-215D-9EE4593058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Di un'</a:t>
            </a:r>
            <a:r>
              <a:rPr lang="it-IT" sz="3200" dirty="0">
                <a:solidFill>
                  <a:srgbClr val="FF0000"/>
                </a:solidFill>
              </a:rPr>
              <a:t>opera</a:t>
            </a:r>
            <a:r>
              <a:rPr lang="it-IT" sz="3200" dirty="0"/>
              <a:t>, identificata da un </a:t>
            </a:r>
            <a:r>
              <a:rPr lang="it-IT" sz="3200" dirty="0">
                <a:solidFill>
                  <a:srgbClr val="0070C0"/>
                </a:solidFill>
              </a:rPr>
              <a:t>codice</a:t>
            </a:r>
            <a:r>
              <a:rPr lang="it-IT" sz="3200" dirty="0"/>
              <a:t>, interessano, </a:t>
            </a:r>
            <a:r>
              <a:rPr lang="it-IT" sz="3200" dirty="0">
                <a:solidFill>
                  <a:srgbClr val="0070C0"/>
                </a:solidFill>
              </a:rPr>
              <a:t>l'anno di creazione </a:t>
            </a:r>
            <a:r>
              <a:rPr lang="it-IT" sz="3200" dirty="0"/>
              <a:t>e il </a:t>
            </a:r>
            <a:r>
              <a:rPr lang="it-IT" sz="3200" dirty="0">
                <a:solidFill>
                  <a:srgbClr val="0070C0"/>
                </a:solidFill>
              </a:rPr>
              <a:t>titolo</a:t>
            </a:r>
            <a:r>
              <a:rPr lang="it-IT" sz="3200" dirty="0"/>
              <a:t>.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A262C0B-21C3-4ED8-36B2-F7FBDAF3C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284984"/>
            <a:ext cx="7292972" cy="24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02175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2C5F50-E39A-4E0E-82E3-BEE3B5AF8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4DA551A-BCF4-9056-DACA-F26C91D8CF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2A661C7-12E6-E9CD-65AF-0F2B99C232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Inoltre, ogni museo può essere sostenuto da un certo numero di </a:t>
            </a:r>
            <a:r>
              <a:rPr lang="it-IT" sz="3200" dirty="0">
                <a:solidFill>
                  <a:srgbClr val="FF0000"/>
                </a:solidFill>
              </a:rPr>
              <a:t>finanziatori</a:t>
            </a:r>
            <a:r>
              <a:rPr lang="it-IT" sz="3200" dirty="0"/>
              <a:t>, di cui si registra il </a:t>
            </a:r>
            <a:r>
              <a:rPr lang="it-IT" sz="3200" dirty="0">
                <a:solidFill>
                  <a:srgbClr val="0070C0"/>
                </a:solidFill>
              </a:rPr>
              <a:t>nome della città di provenienza </a:t>
            </a:r>
            <a:r>
              <a:rPr lang="it-IT" sz="3200" dirty="0"/>
              <a:t>e l'</a:t>
            </a:r>
            <a:r>
              <a:rPr lang="it-IT" sz="3200" dirty="0">
                <a:solidFill>
                  <a:srgbClr val="0070C0"/>
                </a:solidFill>
              </a:rPr>
              <a:t>importo</a:t>
            </a:r>
            <a:r>
              <a:rPr lang="it-IT" sz="3200" dirty="0"/>
              <a:t> del finanziamento al singolo museo. </a:t>
            </a:r>
            <a:r>
              <a:rPr lang="it-IT" sz="3200" i="1" dirty="0"/>
              <a:t>Ogni finanziatore può sostenere più musei.</a:t>
            </a:r>
          </a:p>
          <a:p>
            <a:endParaRPr lang="it-IT" sz="32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93D9D7E-9C02-EC1B-3DD4-2E7B461D5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4365104"/>
            <a:ext cx="3734124" cy="22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22950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A175A-9D84-181B-E3BB-50EC39AAC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E2592F9-4924-7354-832A-F993A9CD6C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9DF951-912C-6156-D988-47D358D0E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709" y="1916832"/>
            <a:ext cx="8713787" cy="651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l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it-IT" sz="3200" kern="0" dirty="0"/>
              <a:t>Inseriamo le relazioni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52825D3-DCF8-745D-9AD5-9FEE2B24A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438" y="2568352"/>
            <a:ext cx="8534342" cy="356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77647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D27FB-10FC-A53C-FE5D-5BF674590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8D3BB03-6663-7B6C-A39B-048C1D7B67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A5FE926-FE3A-66E9-A4A7-2094AE64D8E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Inseriamo le cardinalità tra </a:t>
            </a:r>
            <a:r>
              <a:rPr lang="it-IT" sz="3200" dirty="0">
                <a:solidFill>
                  <a:srgbClr val="0070C0"/>
                </a:solidFill>
              </a:rPr>
              <a:t>artista</a:t>
            </a:r>
            <a:r>
              <a:rPr lang="it-IT" sz="3200" dirty="0"/>
              <a:t> e </a:t>
            </a:r>
            <a:r>
              <a:rPr lang="it-IT" sz="3200" dirty="0">
                <a:solidFill>
                  <a:srgbClr val="0070C0"/>
                </a:solidFill>
              </a:rPr>
              <a:t>opera</a:t>
            </a:r>
          </a:p>
          <a:p>
            <a:r>
              <a:rPr lang="it-IT" sz="3200" i="1" dirty="0">
                <a:solidFill>
                  <a:srgbClr val="0070C0"/>
                </a:solidFill>
              </a:rPr>
              <a:t>Un artista ha fatto 0 o più opere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7795EE7-E1EE-4E41-50AB-FE64A12B9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40968"/>
            <a:ext cx="6348010" cy="224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00531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92A0F-55DB-B290-702B-A726A8C00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29B4602-7A34-8513-4E40-9C83CD76E3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EFD91E9-C915-D634-A62F-8AE429EFA0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Inseriamo le cardinalità tra </a:t>
            </a:r>
            <a:r>
              <a:rPr lang="it-IT" sz="3200" dirty="0">
                <a:solidFill>
                  <a:srgbClr val="0070C0"/>
                </a:solidFill>
              </a:rPr>
              <a:t>artista</a:t>
            </a:r>
            <a:r>
              <a:rPr lang="it-IT" sz="3200" dirty="0"/>
              <a:t> e </a:t>
            </a:r>
            <a:r>
              <a:rPr lang="it-IT" sz="3200" dirty="0">
                <a:solidFill>
                  <a:srgbClr val="0070C0"/>
                </a:solidFill>
              </a:rPr>
              <a:t>opera</a:t>
            </a:r>
          </a:p>
          <a:p>
            <a:r>
              <a:rPr lang="it-IT" sz="3200" i="1" dirty="0">
                <a:solidFill>
                  <a:srgbClr val="0070C0"/>
                </a:solidFill>
              </a:rPr>
              <a:t>L’opera può essere fatta da un solo artista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CF1BEC4-77B6-4C2A-3714-C53CD0265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284984"/>
            <a:ext cx="6561389" cy="223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88215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4F4A6-3966-FDF3-FEFD-49B8ECA16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54476E4-34E7-5863-07A0-9632BC6671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167D40C-BF53-AE61-BAE6-368F03AD71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Inseriamo le cardinalità tra </a:t>
            </a:r>
            <a:r>
              <a:rPr lang="it-IT" sz="3200" dirty="0">
                <a:solidFill>
                  <a:srgbClr val="0070C0"/>
                </a:solidFill>
              </a:rPr>
              <a:t>museo</a:t>
            </a:r>
            <a:r>
              <a:rPr lang="it-IT" sz="3200" dirty="0"/>
              <a:t> e </a:t>
            </a:r>
            <a:r>
              <a:rPr lang="it-IT" sz="3200" dirty="0">
                <a:solidFill>
                  <a:srgbClr val="0070C0"/>
                </a:solidFill>
              </a:rPr>
              <a:t>opera</a:t>
            </a:r>
          </a:p>
          <a:p>
            <a:r>
              <a:rPr lang="it-IT" sz="3200" i="1" dirty="0">
                <a:solidFill>
                  <a:srgbClr val="0070C0"/>
                </a:solidFill>
              </a:rPr>
              <a:t>L’opera è contenuta in un solo museo</a:t>
            </a:r>
          </a:p>
          <a:p>
            <a:endParaRPr lang="it-IT" sz="32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9AF34B2-37FC-32EE-6B25-3894DE3AF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398660"/>
            <a:ext cx="6881456" cy="21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85951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3B134-8E02-7968-7079-FE7040F85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30211E7-FF54-F1D8-1D62-658C583D18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A478277F-F8A3-0C29-7AF4-9B366BFA695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Inseriamo le cardinalità tra </a:t>
            </a:r>
            <a:r>
              <a:rPr lang="it-IT" sz="3200" dirty="0">
                <a:solidFill>
                  <a:srgbClr val="0070C0"/>
                </a:solidFill>
              </a:rPr>
              <a:t>museo</a:t>
            </a:r>
            <a:r>
              <a:rPr lang="it-IT" sz="3200" dirty="0"/>
              <a:t> e </a:t>
            </a:r>
            <a:r>
              <a:rPr lang="it-IT" sz="3200" dirty="0">
                <a:solidFill>
                  <a:srgbClr val="0070C0"/>
                </a:solidFill>
              </a:rPr>
              <a:t>opera</a:t>
            </a:r>
          </a:p>
          <a:p>
            <a:r>
              <a:rPr lang="it-IT" sz="3200" i="1" dirty="0">
                <a:solidFill>
                  <a:srgbClr val="0070C0"/>
                </a:solidFill>
              </a:rPr>
              <a:t>Un museo può contenere da 0 a n opere</a:t>
            </a:r>
            <a:endParaRPr lang="it-IT" sz="32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0877179-6FE8-095B-F7D4-3F1AE0A24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260" y="3356992"/>
            <a:ext cx="6950042" cy="27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81077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DE27E-8C11-535A-526D-B61494874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5B629A7-DAAB-46E9-1544-6F5CE7B403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F54B85B-42CD-E7BF-FC72-6F288C8766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Proseguiamo ora tra </a:t>
            </a:r>
            <a:r>
              <a:rPr lang="it-IT" sz="3200" dirty="0">
                <a:solidFill>
                  <a:srgbClr val="0070C0"/>
                </a:solidFill>
              </a:rPr>
              <a:t>museo</a:t>
            </a:r>
            <a:r>
              <a:rPr lang="it-IT" sz="3200" dirty="0"/>
              <a:t> e </a:t>
            </a:r>
            <a:r>
              <a:rPr lang="it-IT" sz="3200" dirty="0">
                <a:solidFill>
                  <a:srgbClr val="0070C0"/>
                </a:solidFill>
              </a:rPr>
              <a:t>finanziatori</a:t>
            </a:r>
          </a:p>
          <a:p>
            <a:r>
              <a:rPr lang="it-IT" sz="3200" i="1" dirty="0">
                <a:solidFill>
                  <a:srgbClr val="0070C0"/>
                </a:solidFill>
              </a:rPr>
              <a:t>Un museo può avere da 0 a n finanziatori</a:t>
            </a:r>
            <a:endParaRPr lang="it-IT" sz="32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94AC18E-EFC3-9615-EA79-551B49F91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3140968"/>
            <a:ext cx="2638773" cy="344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00987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8F97B1-2E76-3B9A-E742-0DC4A3296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EA882AC-2800-E829-171F-B7349A40C8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9EF964F4-9058-AB43-719A-9E20B187802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Proseguiamo ora tra </a:t>
            </a:r>
            <a:r>
              <a:rPr lang="it-IT" sz="3200" dirty="0">
                <a:solidFill>
                  <a:srgbClr val="0070C0"/>
                </a:solidFill>
              </a:rPr>
              <a:t>museo</a:t>
            </a:r>
            <a:r>
              <a:rPr lang="it-IT" sz="3200" dirty="0"/>
              <a:t> e </a:t>
            </a:r>
            <a:r>
              <a:rPr lang="it-IT" sz="3200" dirty="0">
                <a:solidFill>
                  <a:srgbClr val="0070C0"/>
                </a:solidFill>
              </a:rPr>
              <a:t>finanziatori</a:t>
            </a:r>
          </a:p>
          <a:p>
            <a:r>
              <a:rPr lang="it-IT" sz="3200" i="1" dirty="0">
                <a:solidFill>
                  <a:srgbClr val="0070C0"/>
                </a:solidFill>
              </a:rPr>
              <a:t>Un finanziatore può finanziare da 0 a n musei</a:t>
            </a:r>
            <a:endParaRPr lang="it-IT" sz="32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C0182DD-9E0A-713E-9C4C-72E6D8257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0587" y="3130337"/>
            <a:ext cx="2882825" cy="349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54103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7E37C-C3A8-4A0C-CFC7-6FDFF6432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C4AD359-2F2C-6B61-9972-C22E30036C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738451"/>
          </a:xfrm>
        </p:spPr>
        <p:txBody>
          <a:bodyPr/>
          <a:lstStyle/>
          <a:p>
            <a:r>
              <a:rPr lang="it-IT" b="1" dirty="0"/>
              <a:t>Un editor on-line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D7652E47-D35D-DE8D-C88A-C2598DDCDB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8548" y="1196752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Prendiamo un semplice esercizio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dirty="0"/>
            </a:br>
            <a:endParaRPr lang="it-IT" alt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E8402A7-FB3F-BED1-6228-02185F053419}"/>
              </a:ext>
            </a:extLst>
          </p:cNvPr>
          <p:cNvSpPr txBox="1"/>
          <p:nvPr/>
        </p:nvSpPr>
        <p:spPr>
          <a:xfrm>
            <a:off x="352130" y="1988840"/>
            <a:ext cx="8606904" cy="440120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rgbClr val="000099"/>
                </a:solidFill>
              </a:rPr>
              <a:t>OPERE ED ARTISTI</a:t>
            </a:r>
          </a:p>
          <a:p>
            <a:r>
              <a:rPr lang="it-IT" sz="2000" dirty="0"/>
              <a:t>Si vuole progettare una base di dati per gestire informazioni su musei, le opere che conservano, gli artisti che hanno creato tali opere, e dei finanziatori dei musei.</a:t>
            </a:r>
          </a:p>
          <a:p>
            <a:r>
              <a:rPr lang="it-IT" sz="2000" dirty="0"/>
              <a:t>Di un museo interessano il nome, la città, l'indirizzo e il nome del direttore.</a:t>
            </a:r>
          </a:p>
          <a:p>
            <a:r>
              <a:rPr lang="it-IT" sz="2000" dirty="0"/>
              <a:t>Dell'artista si registra il nome. Di lui interessano la nazionalità, la data di nascita, l'eventuale data di morte.</a:t>
            </a:r>
          </a:p>
          <a:p>
            <a:r>
              <a:rPr lang="it-IT" sz="2000" dirty="0"/>
              <a:t>Di un'opera, identificata da un codice, interessano, l'anno di creazione e il titolo. Ogni opera è prodotta da un solo artista.</a:t>
            </a:r>
          </a:p>
          <a:p>
            <a:r>
              <a:rPr lang="it-IT" sz="2000" dirty="0"/>
              <a:t>Inoltre, ogni museo può essere sostenuto da un certo numero di finanziatori, di cui si registra il nome della città di provenienza e l'importo del finanziamento al singolo museo. Ogni finanziatore può sostenere più musei.</a:t>
            </a:r>
          </a:p>
        </p:txBody>
      </p:sp>
    </p:spTree>
    <p:extLst>
      <p:ext uri="{BB962C8B-B14F-4D97-AF65-F5344CB8AC3E}">
        <p14:creationId xmlns:p14="http://schemas.microsoft.com/office/powerpoint/2010/main" val="333257763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21200-8208-201C-E41F-716AAB5BA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C8A390A-5DC6-0B4D-CEDC-3C40123DDA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D0E86BB-9D37-F0F7-7375-C1229673828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Dobbiamo stabilire anche l’importo donato</a:t>
            </a:r>
          </a:p>
          <a:p>
            <a:pPr lvl="1"/>
            <a:r>
              <a:rPr lang="it-IT" sz="2700" dirty="0"/>
              <a:t>=&gt; è un attributo della relazione!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E551DBC-3752-D9DF-7E80-F4B4214C4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934" y="2996952"/>
            <a:ext cx="3100132" cy="34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9931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8D575-4D08-297A-DA3C-2F078F58D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1AC066D-B3A7-1367-D0E0-47B1D48A8D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680DE84-6BE9-AAD6-1D47-84DEDC0F32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Il diagramma ER grezzo è completato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A3028A0-574E-2FA0-75EF-AB63A7AB3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57" y="2564904"/>
            <a:ext cx="8593096" cy="387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4786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5A8A9F-E89D-7537-1608-D63914CA7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2D94C98-3984-19FD-81B8-AED6BF0315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9737387-5922-0FFF-5683-C2AD4639D3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Procediamo con l’affinamento della N-N</a:t>
            </a:r>
          </a:p>
          <a:p>
            <a:r>
              <a:rPr lang="it-IT" sz="3200" dirty="0"/>
              <a:t>Introduciamo l’entità ponte </a:t>
            </a:r>
            <a:r>
              <a:rPr lang="it-IT" sz="3200" i="1" dirty="0">
                <a:solidFill>
                  <a:srgbClr val="FF0000"/>
                </a:solidFill>
              </a:rPr>
              <a:t>Finanziamento 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4444400-266E-FDD5-094F-2E1575CA7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068960"/>
            <a:ext cx="8022020" cy="347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33574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D76C7-AD8F-0EC0-4E17-C386302D1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02D8DA23-76EC-2E4E-BF33-D6A7BCC80F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F409AEF-B0F1-C6B1-9896-C79A0A823AC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Completiamo con le cardinalità</a:t>
            </a:r>
          </a:p>
          <a:p>
            <a:pPr lvl="1"/>
            <a:r>
              <a:rPr lang="it-IT" sz="2700" i="1" dirty="0"/>
              <a:t>=&gt;per un museo si hanno da </a:t>
            </a:r>
            <a:r>
              <a:rPr lang="it-IT" sz="2700" i="1" dirty="0">
                <a:solidFill>
                  <a:srgbClr val="FF0000"/>
                </a:solidFill>
              </a:rPr>
              <a:t>0 a N </a:t>
            </a:r>
            <a:r>
              <a:rPr lang="it-IT" sz="2700" i="1" dirty="0"/>
              <a:t>finanziamenti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3F4B7AF-8607-778C-EDAF-29EB7E20F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8790" y="2996952"/>
            <a:ext cx="2714981" cy="353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604128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F0483-6E9C-EE8B-4C32-8F209EE2C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909A0427-5622-A69F-007B-6820F56B18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DE69582F-332E-8D5A-6C0B-AFE4F3829E0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Completiamo con le cardinalità</a:t>
            </a:r>
          </a:p>
          <a:p>
            <a:pPr lvl="1"/>
            <a:r>
              <a:rPr lang="it-IT" sz="2400" i="1" dirty="0"/>
              <a:t>=&gt; finanziamento è associato ad </a:t>
            </a:r>
            <a:r>
              <a:rPr lang="it-IT" sz="2400" i="1" dirty="0">
                <a:solidFill>
                  <a:srgbClr val="FF0000"/>
                </a:solidFill>
              </a:rPr>
              <a:t>un solo museo (1, 1)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4F6972F-EB11-4733-A59B-1B0DEC3F9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2924944"/>
            <a:ext cx="3024336" cy="364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44287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3EBFD6-5A83-09E9-0DCD-DE7CA244D4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97BFA919-713D-E884-56F0-73ED193B54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0939B3C4-D17A-1FB7-C983-660405F260F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Completiamo con le cardinalità</a:t>
            </a:r>
          </a:p>
          <a:p>
            <a:pPr lvl="1"/>
            <a:r>
              <a:rPr lang="it-IT" sz="2700" i="1" dirty="0"/>
              <a:t>=&gt; un finanziatore fa da </a:t>
            </a:r>
            <a:r>
              <a:rPr lang="it-IT" sz="2700" i="1" dirty="0">
                <a:solidFill>
                  <a:srgbClr val="FF0000"/>
                </a:solidFill>
              </a:rPr>
              <a:t>0 a N </a:t>
            </a:r>
            <a:r>
              <a:rPr lang="it-IT" sz="2700" i="1" dirty="0"/>
              <a:t>finanziamenti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A16269B-862C-EAAE-4C58-FA3ADC849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501008"/>
            <a:ext cx="7738822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71095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15E56-E962-D5AE-E0A9-0554505BA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FF223F38-6A46-C21B-FFCE-ABF9DA649D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0674F8C-9154-FBF5-B64E-701E3884BE0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Completiamo con le cardinalità</a:t>
            </a:r>
          </a:p>
          <a:p>
            <a:pPr lvl="1"/>
            <a:r>
              <a:rPr lang="it-IT" sz="2400" i="1" dirty="0"/>
              <a:t>=&gt; un </a:t>
            </a:r>
            <a:r>
              <a:rPr lang="it-IT" sz="2400" i="1" dirty="0">
                <a:solidFill>
                  <a:srgbClr val="FF0000"/>
                </a:solidFill>
              </a:rPr>
              <a:t>finanziamento</a:t>
            </a:r>
            <a:r>
              <a:rPr lang="it-IT" sz="2400" i="1" dirty="0"/>
              <a:t> è associato ad </a:t>
            </a:r>
            <a:r>
              <a:rPr lang="it-IT" sz="2400" i="1" dirty="0">
                <a:solidFill>
                  <a:srgbClr val="FF0000"/>
                </a:solidFill>
              </a:rPr>
              <a:t>un solo finanziatore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D2489D2-A8BB-ED55-13CF-50238B9B6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07" y="3284984"/>
            <a:ext cx="7445385" cy="251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70641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ACD1A-3EF2-A424-17ED-3914FDF97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9147A79-8EE7-A3F8-3DE9-C90EFD3786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9D08844-435B-753E-8607-F4497B057A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r>
              <a:rPr lang="it-IT" sz="3200" dirty="0"/>
              <a:t>Lo schema ER finale è il seguente:</a:t>
            </a:r>
          </a:p>
          <a:p>
            <a:endParaRPr lang="it-IT" sz="3200" dirty="0"/>
          </a:p>
          <a:p>
            <a:endParaRPr lang="it-IT" sz="3200" dirty="0"/>
          </a:p>
          <a:p>
            <a:endParaRPr lang="it-IT" sz="3200" dirty="0"/>
          </a:p>
          <a:p>
            <a:endParaRPr lang="it-IT" sz="3200" dirty="0"/>
          </a:p>
          <a:p>
            <a:endParaRPr lang="it-IT" sz="3200" dirty="0"/>
          </a:p>
          <a:p>
            <a:endParaRPr lang="it-IT" sz="3200" dirty="0"/>
          </a:p>
          <a:p>
            <a:pPr marL="0" indent="0">
              <a:buNone/>
            </a:pPr>
            <a:r>
              <a:rPr lang="it-IT" sz="2400" i="1" dirty="0"/>
              <a:t>(soluzione presente nel file </a:t>
            </a:r>
            <a:r>
              <a:rPr lang="it-IT" sz="2400" i="1" dirty="0" err="1">
                <a:solidFill>
                  <a:srgbClr val="00CC99"/>
                </a:solidFill>
              </a:rPr>
              <a:t>ER_opere.drawio</a:t>
            </a:r>
            <a:r>
              <a:rPr lang="it-IT" sz="2400" i="1" dirty="0"/>
              <a:t>)</a:t>
            </a:r>
            <a:r>
              <a:rPr lang="it-IT" sz="3200" dirty="0"/>
              <a:t> </a:t>
            </a:r>
            <a:endParaRPr lang="it-IT" sz="2400" i="1" dirty="0">
              <a:solidFill>
                <a:srgbClr val="FF0000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A092DCB-FA90-226B-0DDD-6226610A99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21" b="6924"/>
          <a:stretch/>
        </p:blipFill>
        <p:spPr>
          <a:xfrm>
            <a:off x="361214" y="2522972"/>
            <a:ext cx="8421571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934221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3749C7-B78B-FBE6-AB04-BBDC29948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18B3F2CA-1345-3B3C-1009-030AF3D1FF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Un editor on-line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9E2926D-3543-2C6A-0D11-0063C605DED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Dopo aver scelto il dispositivo nel quale salveremo il nostro lavoro (file </a:t>
            </a:r>
            <a:r>
              <a:rPr lang="it-IT" sz="3200" i="1" dirty="0">
                <a:solidFill>
                  <a:srgbClr val="00CC99"/>
                </a:solidFill>
              </a:rPr>
              <a:t>.</a:t>
            </a:r>
            <a:r>
              <a:rPr lang="it-IT" sz="3200" i="1" dirty="0" err="1">
                <a:solidFill>
                  <a:srgbClr val="00CC99"/>
                </a:solidFill>
              </a:rPr>
              <a:t>drawio</a:t>
            </a:r>
            <a:r>
              <a:rPr lang="it-IT" dirty="0"/>
              <a:t>) </a:t>
            </a:r>
            <a:br>
              <a:rPr lang="it-IT" dirty="0"/>
            </a:br>
            <a:endParaRPr lang="it-IT" alt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4A8A7B3-2669-7A4C-F473-D074F3B36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852936"/>
            <a:ext cx="6414578" cy="35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1649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5ACC6-8841-6C77-FCF6-A2DEB444E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2CCAFE2-F17F-738E-24D0-6256417707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Un editor on-line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4BCBE9EB-5CC4-46E3-ED3C-7AE9EC1B12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Creiamo un nuovo file per il progetto</a:t>
            </a:r>
            <a:br>
              <a:rPr lang="it-IT" dirty="0"/>
            </a:b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9C78700-102A-78FB-617C-FC20C3E12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80" y="2588064"/>
            <a:ext cx="8532440" cy="296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84265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9158E-3895-38C3-E620-0D029DC2C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B97A17B-1DAB-87D6-42CC-DE2FE23168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Un editor on-line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1634856-DB73-CFD5-CEC2-23E12787A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95" y="578970"/>
            <a:ext cx="8525210" cy="574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0711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4443C4-CFDB-BE8E-018B-B309D634E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25E6821-F678-C69D-9CDB-217F318BB7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E475AF6-14EF-36DD-1DA2-A84030CDB7D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Leggendo il testo individuiamo quattro entità:</a:t>
            </a:r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endParaRPr lang="it-IT" dirty="0"/>
          </a:p>
          <a:p>
            <a:pPr>
              <a:lnSpc>
                <a:spcPct val="90000"/>
              </a:lnSpc>
            </a:pPr>
            <a:r>
              <a:rPr lang="it-IT" dirty="0"/>
              <a:t>Vediamole una per volta</a:t>
            </a:r>
            <a:br>
              <a:rPr lang="it-IT" dirty="0"/>
            </a:br>
            <a:endParaRPr lang="it-IT" alt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9B13C6D-2CAD-98C4-19CE-A555BF5F194F}"/>
              </a:ext>
            </a:extLst>
          </p:cNvPr>
          <p:cNvSpPr txBox="1"/>
          <p:nvPr/>
        </p:nvSpPr>
        <p:spPr>
          <a:xfrm>
            <a:off x="397917" y="2567854"/>
            <a:ext cx="8495258" cy="155119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rgbClr val="000099"/>
                </a:solidFill>
              </a:rPr>
              <a:t>OPERE ED ARTISTI</a:t>
            </a:r>
          </a:p>
          <a:p>
            <a:r>
              <a:rPr lang="it-IT" sz="2400" dirty="0"/>
              <a:t>Si vuole progettare una base di dati per gestire informazioni su </a:t>
            </a:r>
            <a:r>
              <a:rPr lang="it-IT" sz="2400" dirty="0">
                <a:solidFill>
                  <a:srgbClr val="FF0000"/>
                </a:solidFill>
              </a:rPr>
              <a:t>musei</a:t>
            </a:r>
            <a:r>
              <a:rPr lang="it-IT" sz="2400" dirty="0"/>
              <a:t>, le </a:t>
            </a:r>
            <a:r>
              <a:rPr lang="it-IT" sz="2400" dirty="0">
                <a:solidFill>
                  <a:srgbClr val="FF0000"/>
                </a:solidFill>
              </a:rPr>
              <a:t>opere</a:t>
            </a:r>
            <a:r>
              <a:rPr lang="it-IT" sz="2400" dirty="0"/>
              <a:t> che conservano, gli </a:t>
            </a:r>
            <a:r>
              <a:rPr lang="it-IT" sz="2400" dirty="0">
                <a:solidFill>
                  <a:srgbClr val="FF0000"/>
                </a:solidFill>
              </a:rPr>
              <a:t>artisti</a:t>
            </a:r>
            <a:r>
              <a:rPr lang="it-IT" sz="2400" dirty="0"/>
              <a:t> che hanno creato tali opere, e dei </a:t>
            </a:r>
            <a:r>
              <a:rPr lang="it-IT" sz="2400" dirty="0">
                <a:solidFill>
                  <a:srgbClr val="FF0000"/>
                </a:solidFill>
              </a:rPr>
              <a:t>finanziatori</a:t>
            </a:r>
            <a:r>
              <a:rPr lang="it-IT" sz="2400" dirty="0"/>
              <a:t> dei musei.</a:t>
            </a:r>
          </a:p>
        </p:txBody>
      </p:sp>
    </p:spTree>
    <p:extLst>
      <p:ext uri="{BB962C8B-B14F-4D97-AF65-F5344CB8AC3E}">
        <p14:creationId xmlns:p14="http://schemas.microsoft.com/office/powerpoint/2010/main" val="179264256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03735-7D11-CD6B-B3AC-447A76A27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0863630-A809-929C-B2C6-223F330747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075F6EB2-B46D-CF27-43C5-6749A8B62E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Iniziamo dal museo, riportando gli attributi richiesti</a:t>
            </a:r>
          </a:p>
          <a:p>
            <a:pPr>
              <a:lnSpc>
                <a:spcPct val="90000"/>
              </a:lnSpc>
            </a:pPr>
            <a:r>
              <a:rPr lang="it-IT" sz="3200" i="1" dirty="0"/>
              <a:t>Di un museo interessano il </a:t>
            </a:r>
            <a:r>
              <a:rPr lang="it-IT" sz="3200" i="1" dirty="0">
                <a:solidFill>
                  <a:srgbClr val="0070C0"/>
                </a:solidFill>
              </a:rPr>
              <a:t>nome</a:t>
            </a:r>
            <a:r>
              <a:rPr lang="it-IT" sz="3200" i="1" dirty="0"/>
              <a:t>, la </a:t>
            </a:r>
            <a:r>
              <a:rPr lang="it-IT" sz="3200" i="1" dirty="0">
                <a:solidFill>
                  <a:srgbClr val="0070C0"/>
                </a:solidFill>
              </a:rPr>
              <a:t>città</a:t>
            </a:r>
            <a:r>
              <a:rPr lang="it-IT" sz="3200" i="1" dirty="0"/>
              <a:t>, l'i</a:t>
            </a:r>
            <a:r>
              <a:rPr lang="it-IT" sz="3200" i="1" dirty="0">
                <a:solidFill>
                  <a:srgbClr val="0070C0"/>
                </a:solidFill>
              </a:rPr>
              <a:t>ndirizzo</a:t>
            </a:r>
            <a:r>
              <a:rPr lang="it-IT" sz="3200" i="1" dirty="0"/>
              <a:t> e il </a:t>
            </a:r>
            <a:r>
              <a:rPr lang="it-IT" sz="3200" i="1" dirty="0">
                <a:solidFill>
                  <a:srgbClr val="0070C0"/>
                </a:solidFill>
              </a:rPr>
              <a:t>nome del direttore</a:t>
            </a:r>
            <a:r>
              <a:rPr lang="it-IT" sz="3200" i="1" dirty="0"/>
              <a:t>.</a:t>
            </a:r>
          </a:p>
          <a:p>
            <a:pPr>
              <a:lnSpc>
                <a:spcPct val="90000"/>
              </a:lnSpc>
            </a:pPr>
            <a:br>
              <a:rPr lang="it-IT" dirty="0"/>
            </a:br>
            <a:endParaRPr lang="it-IT" alt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ABFBBDC-0417-A5E1-14CB-FEFF4430F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3933056"/>
            <a:ext cx="5456393" cy="221761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F5B07DA-6DFE-60D3-30C0-D204F41D7C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3933056"/>
            <a:ext cx="5471634" cy="223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409470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952DCD-3B16-A894-DDD3-216E07621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E8FC5A7-E434-444A-A7DB-F891EEFAC8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25ECD27-E3E2-56CB-B447-9D4B4CFD99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Aggiungiamo gli attributi partendo dalla </a:t>
            </a:r>
            <a:r>
              <a:rPr lang="it-IT" dirty="0" err="1"/>
              <a:t>pk</a:t>
            </a:r>
            <a:r>
              <a:rPr lang="it-IT" dirty="0"/>
              <a:t>: </a:t>
            </a:r>
            <a:br>
              <a:rPr lang="it-IT" dirty="0"/>
            </a:b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19AF376-00F6-D23C-298D-1C1F77C62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708920"/>
            <a:ext cx="6096528" cy="3444538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5AD8143-58A3-7593-9A77-B06FF70C3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825" y="2708920"/>
            <a:ext cx="8130454" cy="325218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8226F260-D030-BD27-22EE-8D98D7F3A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2355475"/>
            <a:ext cx="8057751" cy="396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606157"/>
      </p:ext>
    </p:extLst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18655C-C491-B455-C11C-F6B3E7BB5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8F11782-4414-50A9-6115-EBA12733F8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Un esempio: diagramma opere-artisti</a:t>
            </a:r>
            <a:endParaRPr lang="it-IT" altLang="it-IT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DA749250-247E-11C7-DA12-11B9682F8C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Aggiungiamo gli altri attributi</a:t>
            </a:r>
            <a:br>
              <a:rPr lang="it-IT" dirty="0"/>
            </a:b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4ECC2FD-4A50-D859-064B-C528F49FE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349" y="2492896"/>
            <a:ext cx="8307302" cy="288262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DA06B76-6D29-1632-6D03-05F70C7C2D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150"/>
          <a:stretch/>
        </p:blipFill>
        <p:spPr>
          <a:xfrm>
            <a:off x="424785" y="2492896"/>
            <a:ext cx="8307302" cy="374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972427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theme/theme1.xml><?xml version="1.0" encoding="utf-8"?>
<a:theme xmlns:a="http://schemas.openxmlformats.org/drawingml/2006/main" name="slides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</Template>
  <TotalTime>834</TotalTime>
  <Words>691</Words>
  <Application>Microsoft Office PowerPoint</Application>
  <PresentationFormat>Presentazione su schermo (4:3)</PresentationFormat>
  <Paragraphs>93</Paragraphs>
  <Slides>27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2" baseType="lpstr">
      <vt:lpstr>Wingdings</vt:lpstr>
      <vt:lpstr>Arial Black</vt:lpstr>
      <vt:lpstr>Times New Roman</vt:lpstr>
      <vt:lpstr>Arial</vt:lpstr>
      <vt:lpstr>slides</vt:lpstr>
      <vt:lpstr>Un editor on-line</vt:lpstr>
      <vt:lpstr>Un editor on-line</vt:lpstr>
      <vt:lpstr>Un editor on-line</vt:lpstr>
      <vt:lpstr>Un editor on-line</vt:lpstr>
      <vt:lpstr>Un editor on-line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  <vt:lpstr>Un esempio: diagramma opere-artisti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MODULO1</dc:title>
  <dc:creator>.</dc:creator>
  <cp:lastModifiedBy>Martina Bua</cp:lastModifiedBy>
  <cp:revision>283</cp:revision>
  <dcterms:created xsi:type="dcterms:W3CDTF">2007-11-01T08:11:31Z</dcterms:created>
  <dcterms:modified xsi:type="dcterms:W3CDTF">2025-02-21T17:35:50Z</dcterms:modified>
</cp:coreProperties>
</file>